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9" r:id="rId4"/>
    <p:sldId id="269" r:id="rId5"/>
    <p:sldId id="270" r:id="rId6"/>
    <p:sldId id="271" r:id="rId7"/>
    <p:sldId id="260" r:id="rId8"/>
    <p:sldId id="265" r:id="rId9"/>
    <p:sldId id="262" r:id="rId10"/>
    <p:sldId id="264" r:id="rId11"/>
    <p:sldId id="272" r:id="rId12"/>
    <p:sldId id="268" r:id="rId13"/>
    <p:sldId id="266" r:id="rId14"/>
    <p:sldId id="261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FD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-26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2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1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66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6005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9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90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56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7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1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1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49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3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5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6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6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FB8876-A842-4EF9-987C-59947B6168E6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D718B0C-1A41-4816-A750-4D1281D1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62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9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8.png"/><Relationship Id="rId13" Type="http://schemas.openxmlformats.org/officeDocument/2006/relationships/image" Target="../media/image16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BEFD6F"/>
                </a:solidFill>
              </a:rPr>
              <a:t>Worldwide Softball League</a:t>
            </a:r>
            <a:endParaRPr lang="en-US" b="1" dirty="0">
              <a:solidFill>
                <a:srgbClr val="BEFD6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4318014"/>
            <a:ext cx="9440034" cy="104986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John Herold, Cassandra Homan, Kevin Nolan, Leonhard Sze, and Zane Troyer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11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Why is our schedule good?</a:t>
            </a:r>
            <a:endParaRPr lang="en-US" sz="4800" b="1" dirty="0">
              <a:solidFill>
                <a:srgbClr val="BEFD6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Met all requirements and requests</a:t>
            </a:r>
          </a:p>
          <a:p>
            <a:r>
              <a:rPr lang="en-US" sz="2800" dirty="0" smtClean="0"/>
              <a:t>There are at least 5 games per week</a:t>
            </a:r>
          </a:p>
          <a:p>
            <a:r>
              <a:rPr lang="en-US" sz="2800" dirty="0" smtClean="0"/>
              <a:t>Max TV revenues</a:t>
            </a:r>
          </a:p>
          <a:p>
            <a:r>
              <a:rPr lang="en-US" sz="2800" dirty="0" smtClean="0"/>
              <a:t>Early home opener</a:t>
            </a:r>
          </a:p>
          <a:p>
            <a:r>
              <a:rPr lang="en-US" sz="2800" dirty="0" smtClean="0"/>
              <a:t>Total miles traveled 35,125</a:t>
            </a:r>
          </a:p>
          <a:p>
            <a:pPr lvl="1"/>
            <a:r>
              <a:rPr lang="en-US" sz="2600" dirty="0" smtClean="0"/>
              <a:t>Average 2,927 per team</a:t>
            </a:r>
          </a:p>
          <a:p>
            <a:endParaRPr lang="en-US" dirty="0"/>
          </a:p>
        </p:txBody>
      </p:sp>
      <p:pic>
        <p:nvPicPr>
          <p:cNvPr id="5" name="Picture 2" descr="http://www.alacartedesign.net/wp-content/uploads/2013/07/WorldSoftball1-574x3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917" y="5799962"/>
            <a:ext cx="1553201" cy="9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81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85139"/>
            <a:ext cx="10353762" cy="97045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How far are they traveling?</a:t>
            </a:r>
            <a:endParaRPr lang="en-US" sz="4800" b="1" dirty="0">
              <a:solidFill>
                <a:srgbClr val="BEFD6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559" y="1580050"/>
            <a:ext cx="7020233" cy="52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1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Shortcomings</a:t>
            </a:r>
            <a:endParaRPr lang="en-US" sz="4800" b="1" dirty="0">
              <a:solidFill>
                <a:srgbClr val="BEFD6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Did not address difficulty of games played by each team</a:t>
            </a:r>
          </a:p>
          <a:p>
            <a:r>
              <a:rPr lang="en-US" sz="2800" dirty="0" smtClean="0"/>
              <a:t>Model is not time robust</a:t>
            </a:r>
          </a:p>
          <a:p>
            <a:r>
              <a:rPr lang="en-US" sz="2800" dirty="0" smtClean="0"/>
              <a:t>Only considered miles traveled, no other costs</a:t>
            </a:r>
          </a:p>
          <a:p>
            <a:r>
              <a:rPr lang="en-US" sz="2800" dirty="0" smtClean="0"/>
              <a:t>Many non-division games late in the season</a:t>
            </a:r>
          </a:p>
          <a:p>
            <a:endParaRPr lang="en-US" dirty="0"/>
          </a:p>
        </p:txBody>
      </p:sp>
      <p:pic>
        <p:nvPicPr>
          <p:cNvPr id="4" name="Picture 2" descr="http://www.alacartedesign.net/wp-content/uploads/2013/07/WorldSoftball1-574x3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917" y="5799962"/>
            <a:ext cx="1553201" cy="9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6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Conclusion</a:t>
            </a:r>
            <a:endParaRPr lang="en-US" sz="4800" b="1" dirty="0">
              <a:solidFill>
                <a:srgbClr val="BEFD6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Our model meets requirements for 2014</a:t>
            </a:r>
          </a:p>
          <a:p>
            <a:r>
              <a:rPr lang="en-US" sz="2800" dirty="0" smtClean="0"/>
              <a:t>We minimized travel distance per team to minimize cost</a:t>
            </a:r>
          </a:p>
          <a:p>
            <a:r>
              <a:rPr lang="en-US" sz="2800" dirty="0" smtClean="0"/>
              <a:t>For future seasons, minor adjustments can be made easily to </a:t>
            </a:r>
            <a:r>
              <a:rPr lang="en-US" sz="2800" dirty="0"/>
              <a:t>i</a:t>
            </a:r>
            <a:r>
              <a:rPr lang="en-US" sz="2800" dirty="0" smtClean="0"/>
              <a:t>ncorporate past seasons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http://www.alacartedesign.net/wp-content/uploads/2013/07/WorldSoftball1-574x3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917" y="5799962"/>
            <a:ext cx="1553201" cy="9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84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04" y="-297"/>
            <a:ext cx="12278408" cy="6858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315" y="2760610"/>
            <a:ext cx="5043492" cy="780579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</a:rPr>
              <a:t>Questions?</a:t>
            </a:r>
            <a:endParaRPr lang="en-US" sz="7200" b="1" dirty="0">
              <a:solidFill>
                <a:srgbClr val="FF0000"/>
              </a:solidFill>
            </a:endParaRPr>
          </a:p>
        </p:txBody>
      </p:sp>
      <p:pic>
        <p:nvPicPr>
          <p:cNvPr id="5" name="Picture 2" descr="http://www.alacartedesign.net/wp-content/uploads/2013/07/WorldSoftball1-574x3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917" y="5799962"/>
            <a:ext cx="1553201" cy="9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50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4398357" cy="355069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Appendix (Declarations)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35700" y="1526374"/>
            <a:ext cx="96962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nsolas"/>
                <a:cs typeface="Consolas"/>
              </a:rPr>
              <a:t>param</a:t>
            </a:r>
            <a:r>
              <a:rPr lang="en-US" b="1" dirty="0">
                <a:latin typeface="Consolas"/>
                <a:cs typeface="Consolas"/>
              </a:rPr>
              <a:t> I &gt;=0; #Home Team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err="1">
                <a:latin typeface="Consolas"/>
                <a:cs typeface="Consolas"/>
              </a:rPr>
              <a:t>param</a:t>
            </a:r>
            <a:r>
              <a:rPr lang="en-US" b="1" dirty="0">
                <a:latin typeface="Consolas"/>
                <a:cs typeface="Consolas"/>
              </a:rPr>
              <a:t> J &gt;=0; #Away Team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err="1">
                <a:latin typeface="Consolas"/>
                <a:cs typeface="Consolas"/>
              </a:rPr>
              <a:t>param</a:t>
            </a:r>
            <a:r>
              <a:rPr lang="en-US" b="1" dirty="0">
                <a:latin typeface="Consolas"/>
                <a:cs typeface="Consolas"/>
              </a:rPr>
              <a:t> K &gt;=0; #week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err="1">
                <a:latin typeface="Consolas"/>
                <a:cs typeface="Consolas"/>
              </a:rPr>
              <a:t>param</a:t>
            </a:r>
            <a:r>
              <a:rPr lang="en-US" b="1" dirty="0">
                <a:latin typeface="Consolas"/>
                <a:cs typeface="Consolas"/>
              </a:rPr>
              <a:t> T &gt;=0; #Teams per </a:t>
            </a:r>
            <a:r>
              <a:rPr lang="en-US" b="1" dirty="0" err="1">
                <a:latin typeface="Consolas"/>
                <a:cs typeface="Consolas"/>
              </a:rPr>
              <a:t>divison</a:t>
            </a:r>
            <a:endParaRPr lang="en-US" b="1" dirty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err="1">
                <a:latin typeface="Consolas"/>
                <a:cs typeface="Consolas"/>
              </a:rPr>
              <a:t>param</a:t>
            </a:r>
            <a:r>
              <a:rPr lang="en-US" b="1" dirty="0">
                <a:latin typeface="Consolas"/>
                <a:cs typeface="Consolas"/>
              </a:rPr>
              <a:t> d {</a:t>
            </a:r>
            <a:r>
              <a:rPr lang="en-US" b="1" dirty="0" err="1">
                <a:latin typeface="Consolas"/>
                <a:cs typeface="Consolas"/>
              </a:rPr>
              <a:t>i</a:t>
            </a:r>
            <a:r>
              <a:rPr lang="en-US" b="1" dirty="0">
                <a:latin typeface="Consolas"/>
                <a:cs typeface="Consolas"/>
              </a:rPr>
              <a:t> in 1..I, j in 1..J} &gt;=0; #distance matrix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err="1">
                <a:latin typeface="Consolas"/>
                <a:cs typeface="Consolas"/>
              </a:rPr>
              <a:t>var</a:t>
            </a:r>
            <a:r>
              <a:rPr lang="en-US" b="1" dirty="0">
                <a:latin typeface="Consolas"/>
                <a:cs typeface="Consolas"/>
              </a:rPr>
              <a:t> x {</a:t>
            </a:r>
            <a:r>
              <a:rPr lang="en-US" b="1" dirty="0" err="1">
                <a:latin typeface="Consolas"/>
                <a:cs typeface="Consolas"/>
              </a:rPr>
              <a:t>i</a:t>
            </a:r>
            <a:r>
              <a:rPr lang="en-US" b="1" dirty="0">
                <a:latin typeface="Consolas"/>
                <a:cs typeface="Consolas"/>
              </a:rPr>
              <a:t> in 1..I, j in 1..J, k in 1..K} binary</a:t>
            </a:r>
            <a:r>
              <a:rPr lang="en-US" b="1" dirty="0" smtClean="0">
                <a:latin typeface="Consolas"/>
                <a:cs typeface="Consolas"/>
              </a:rPr>
              <a:t>;</a:t>
            </a:r>
            <a:endParaRPr lang="en-US" b="1" dirty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minimize distance: sum{</a:t>
            </a:r>
            <a:r>
              <a:rPr lang="en-US" b="1" dirty="0" err="1">
                <a:latin typeface="Consolas"/>
                <a:cs typeface="Consolas"/>
              </a:rPr>
              <a:t>i</a:t>
            </a:r>
            <a:r>
              <a:rPr lang="en-US" b="1" dirty="0">
                <a:latin typeface="Consolas"/>
                <a:cs typeface="Consolas"/>
              </a:rPr>
              <a:t> in 1..I, j in 1..J, k in 1..K} d[</a:t>
            </a:r>
            <a:r>
              <a:rPr lang="en-US" b="1" dirty="0" err="1">
                <a:latin typeface="Consolas"/>
                <a:cs typeface="Consolas"/>
              </a:rPr>
              <a:t>i,j</a:t>
            </a:r>
            <a:r>
              <a:rPr lang="en-US" b="1" dirty="0">
                <a:latin typeface="Consolas"/>
                <a:cs typeface="Consolas"/>
              </a:rPr>
              <a:t>]*x[</a:t>
            </a:r>
            <a:r>
              <a:rPr lang="en-US" b="1" dirty="0" err="1">
                <a:latin typeface="Consolas"/>
                <a:cs typeface="Consolas"/>
              </a:rPr>
              <a:t>i,j,k</a:t>
            </a:r>
            <a:r>
              <a:rPr lang="en-US" b="1" dirty="0">
                <a:latin typeface="Consolas"/>
                <a:cs typeface="Consolas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0677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888" y="609600"/>
            <a:ext cx="4960102" cy="684765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Appendix (Hard Constraints)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21185" y="1587429"/>
            <a:ext cx="8757701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/>
                <a:cs typeface="Consolas"/>
              </a:rPr>
              <a:t>	subject to </a:t>
            </a:r>
            <a:r>
              <a:rPr lang="en-US" b="1" dirty="0" err="1">
                <a:latin typeface="Consolas"/>
                <a:cs typeface="Consolas"/>
              </a:rPr>
              <a:t>four_home</a:t>
            </a:r>
            <a:r>
              <a:rPr lang="en-US" b="1" dirty="0">
                <a:latin typeface="Consolas"/>
                <a:cs typeface="Consolas"/>
              </a:rPr>
              <a:t> {</a:t>
            </a:r>
            <a:r>
              <a:rPr lang="en-US" b="1" dirty="0" err="1">
                <a:latin typeface="Consolas"/>
                <a:cs typeface="Consolas"/>
              </a:rPr>
              <a:t>i</a:t>
            </a:r>
            <a:r>
              <a:rPr lang="en-US" b="1" dirty="0">
                <a:latin typeface="Consolas"/>
                <a:cs typeface="Consolas"/>
              </a:rPr>
              <a:t> in 1..I}: 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		sum{j in 1..J, k in 1..K} x[</a:t>
            </a:r>
            <a:r>
              <a:rPr lang="en-US" b="1" dirty="0" err="1">
                <a:latin typeface="Consolas"/>
                <a:cs typeface="Consolas"/>
              </a:rPr>
              <a:t>i,j,k</a:t>
            </a:r>
            <a:r>
              <a:rPr lang="en-US" b="1" dirty="0">
                <a:latin typeface="Consolas"/>
                <a:cs typeface="Consolas"/>
              </a:rPr>
              <a:t>]=4;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	subject to </a:t>
            </a:r>
            <a:r>
              <a:rPr lang="en-US" b="1" dirty="0" err="1">
                <a:latin typeface="Consolas"/>
                <a:cs typeface="Consolas"/>
              </a:rPr>
              <a:t>four_away</a:t>
            </a:r>
            <a:r>
              <a:rPr lang="en-US" b="1" dirty="0">
                <a:latin typeface="Consolas"/>
                <a:cs typeface="Consolas"/>
              </a:rPr>
              <a:t> {j in 1..J}: 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		sum{</a:t>
            </a:r>
            <a:r>
              <a:rPr lang="en-US" b="1" dirty="0" err="1">
                <a:latin typeface="Consolas"/>
                <a:cs typeface="Consolas"/>
              </a:rPr>
              <a:t>i</a:t>
            </a:r>
            <a:r>
              <a:rPr lang="en-US" b="1" dirty="0">
                <a:latin typeface="Consolas"/>
                <a:cs typeface="Consolas"/>
              </a:rPr>
              <a:t> in 1..I, k in 1..K} x[</a:t>
            </a:r>
            <a:r>
              <a:rPr lang="en-US" b="1" dirty="0" err="1">
                <a:latin typeface="Consolas"/>
                <a:cs typeface="Consolas"/>
              </a:rPr>
              <a:t>i,j,k</a:t>
            </a:r>
            <a:r>
              <a:rPr lang="en-US" b="1" dirty="0">
                <a:latin typeface="Consolas"/>
                <a:cs typeface="Consolas"/>
              </a:rPr>
              <a:t>]=4;</a:t>
            </a:r>
          </a:p>
          <a:p>
            <a:endParaRPr lang="en-US" b="1" dirty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	subject to </a:t>
            </a:r>
            <a:r>
              <a:rPr lang="en-US" b="1" dirty="0" err="1">
                <a:latin typeface="Consolas"/>
                <a:cs typeface="Consolas"/>
              </a:rPr>
              <a:t>one_game_week</a:t>
            </a:r>
            <a:r>
              <a:rPr lang="en-US" b="1" dirty="0">
                <a:latin typeface="Consolas"/>
                <a:cs typeface="Consolas"/>
              </a:rPr>
              <a:t> {</a:t>
            </a:r>
            <a:r>
              <a:rPr lang="en-US" b="1" dirty="0" err="1">
                <a:latin typeface="Consolas"/>
                <a:cs typeface="Consolas"/>
              </a:rPr>
              <a:t>i</a:t>
            </a:r>
            <a:r>
              <a:rPr lang="en-US" b="1" dirty="0">
                <a:latin typeface="Consolas"/>
                <a:cs typeface="Consolas"/>
              </a:rPr>
              <a:t> in 1..I, k in 1..K}: 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		sum{j in 1..J} x[</a:t>
            </a:r>
            <a:r>
              <a:rPr lang="en-US" b="1" dirty="0" err="1">
                <a:latin typeface="Consolas"/>
                <a:cs typeface="Consolas"/>
              </a:rPr>
              <a:t>j,i,k</a:t>
            </a:r>
            <a:r>
              <a:rPr lang="en-US" b="1" dirty="0">
                <a:latin typeface="Consolas"/>
                <a:cs typeface="Consolas"/>
              </a:rPr>
              <a:t>] + sum{j in 1..J} x[</a:t>
            </a:r>
            <a:r>
              <a:rPr lang="en-US" b="1" dirty="0" err="1">
                <a:latin typeface="Consolas"/>
                <a:cs typeface="Consolas"/>
              </a:rPr>
              <a:t>i,j,k</a:t>
            </a:r>
            <a:r>
              <a:rPr lang="en-US" b="1" dirty="0">
                <a:latin typeface="Consolas"/>
                <a:cs typeface="Consolas"/>
              </a:rPr>
              <a:t>]&lt;=1;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	subject to </a:t>
            </a:r>
            <a:r>
              <a:rPr lang="en-US" b="1" dirty="0" err="1">
                <a:latin typeface="Consolas"/>
                <a:cs typeface="Consolas"/>
              </a:rPr>
              <a:t>play_team_once</a:t>
            </a:r>
            <a:r>
              <a:rPr lang="en-US" b="1" dirty="0">
                <a:latin typeface="Consolas"/>
                <a:cs typeface="Consolas"/>
              </a:rPr>
              <a:t> {</a:t>
            </a:r>
            <a:r>
              <a:rPr lang="en-US" b="1" dirty="0" err="1">
                <a:latin typeface="Consolas"/>
                <a:cs typeface="Consolas"/>
              </a:rPr>
              <a:t>i</a:t>
            </a:r>
            <a:r>
              <a:rPr lang="en-US" b="1" dirty="0">
                <a:latin typeface="Consolas"/>
                <a:cs typeface="Consolas"/>
              </a:rPr>
              <a:t> in 1..I, j in 1..J}: 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		sum{k in 1..K} x[</a:t>
            </a:r>
            <a:r>
              <a:rPr lang="en-US" b="1" dirty="0" err="1">
                <a:latin typeface="Consolas"/>
                <a:cs typeface="Consolas"/>
              </a:rPr>
              <a:t>i,j,k</a:t>
            </a:r>
            <a:r>
              <a:rPr lang="en-US" b="1" dirty="0">
                <a:latin typeface="Consolas"/>
                <a:cs typeface="Consolas"/>
              </a:rPr>
              <a:t>] + sum{k in 1..K} x[</a:t>
            </a:r>
            <a:r>
              <a:rPr lang="en-US" b="1" dirty="0" err="1">
                <a:latin typeface="Consolas"/>
                <a:cs typeface="Consolas"/>
              </a:rPr>
              <a:t>j,i,k</a:t>
            </a:r>
            <a:r>
              <a:rPr lang="en-US" b="1" dirty="0">
                <a:latin typeface="Consolas"/>
                <a:cs typeface="Consolas"/>
              </a:rPr>
              <a:t>]&lt;=1;</a:t>
            </a:r>
          </a:p>
        </p:txBody>
      </p:sp>
    </p:spTree>
    <p:extLst>
      <p:ext uri="{BB962C8B-B14F-4D97-AF65-F5344CB8AC3E}">
        <p14:creationId xmlns:p14="http://schemas.microsoft.com/office/powerpoint/2010/main" val="131261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4862407" cy="97045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Appendix (Bye Weeks)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514269" y="1965970"/>
            <a:ext cx="685401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Consolas"/>
                <a:cs typeface="Consolas"/>
              </a:rPr>
              <a:t>	subject </a:t>
            </a:r>
            <a:r>
              <a:rPr lang="nl-NL" b="1" dirty="0" err="1">
                <a:latin typeface="Consolas"/>
                <a:cs typeface="Consolas"/>
              </a:rPr>
              <a:t>to</a:t>
            </a:r>
            <a:r>
              <a:rPr lang="nl-NL" b="1" dirty="0">
                <a:latin typeface="Consolas"/>
                <a:cs typeface="Consolas"/>
              </a:rPr>
              <a:t> </a:t>
            </a:r>
            <a:r>
              <a:rPr lang="nl-NL" b="1" dirty="0" err="1">
                <a:latin typeface="Consolas"/>
                <a:cs typeface="Consolas"/>
              </a:rPr>
              <a:t>no_bye_wk_one</a:t>
            </a:r>
            <a:r>
              <a:rPr lang="nl-NL" b="1" dirty="0">
                <a:latin typeface="Consolas"/>
                <a:cs typeface="Consolas"/>
              </a:rPr>
              <a:t>: </a:t>
            </a:r>
          </a:p>
          <a:p>
            <a:endParaRPr lang="nl-NL" b="1" dirty="0">
              <a:latin typeface="Consolas"/>
              <a:cs typeface="Consolas"/>
            </a:endParaRPr>
          </a:p>
          <a:p>
            <a:r>
              <a:rPr lang="nl-NL" b="1" dirty="0">
                <a:latin typeface="Consolas"/>
                <a:cs typeface="Consolas"/>
              </a:rPr>
              <a:t>		</a:t>
            </a:r>
            <a:r>
              <a:rPr lang="nl-NL" b="1" dirty="0" err="1">
                <a:latin typeface="Consolas"/>
                <a:cs typeface="Consolas"/>
              </a:rPr>
              <a:t>sum</a:t>
            </a:r>
            <a:r>
              <a:rPr lang="nl-NL" b="1" dirty="0">
                <a:latin typeface="Consolas"/>
                <a:cs typeface="Consolas"/>
              </a:rPr>
              <a:t>{i in 1..I, j in 1..J} x[i,j,1]=6;</a:t>
            </a:r>
          </a:p>
          <a:p>
            <a:endParaRPr lang="nl-NL" b="1" dirty="0">
              <a:latin typeface="Consolas"/>
              <a:cs typeface="Consolas"/>
            </a:endParaRPr>
          </a:p>
          <a:p>
            <a:r>
              <a:rPr lang="nl-NL" b="1" dirty="0">
                <a:latin typeface="Consolas"/>
                <a:cs typeface="Consolas"/>
              </a:rPr>
              <a:t>	subject </a:t>
            </a:r>
            <a:r>
              <a:rPr lang="nl-NL" b="1" dirty="0" err="1">
                <a:latin typeface="Consolas"/>
                <a:cs typeface="Consolas"/>
              </a:rPr>
              <a:t>to</a:t>
            </a:r>
            <a:r>
              <a:rPr lang="nl-NL" b="1" dirty="0">
                <a:latin typeface="Consolas"/>
                <a:cs typeface="Consolas"/>
              </a:rPr>
              <a:t> </a:t>
            </a:r>
            <a:r>
              <a:rPr lang="nl-NL" b="1" dirty="0" err="1">
                <a:latin typeface="Consolas"/>
                <a:cs typeface="Consolas"/>
              </a:rPr>
              <a:t>no_bye_wk_two</a:t>
            </a:r>
            <a:r>
              <a:rPr lang="nl-NL" b="1" dirty="0">
                <a:latin typeface="Consolas"/>
                <a:cs typeface="Consolas"/>
              </a:rPr>
              <a:t>: </a:t>
            </a:r>
          </a:p>
          <a:p>
            <a:endParaRPr lang="nl-NL" b="1" dirty="0">
              <a:latin typeface="Consolas"/>
              <a:cs typeface="Consolas"/>
            </a:endParaRPr>
          </a:p>
          <a:p>
            <a:r>
              <a:rPr lang="nl-NL" b="1" dirty="0">
                <a:latin typeface="Consolas"/>
                <a:cs typeface="Consolas"/>
              </a:rPr>
              <a:t>		</a:t>
            </a:r>
            <a:r>
              <a:rPr lang="nl-NL" b="1" dirty="0" err="1">
                <a:latin typeface="Consolas"/>
                <a:cs typeface="Consolas"/>
              </a:rPr>
              <a:t>sum</a:t>
            </a:r>
            <a:r>
              <a:rPr lang="nl-NL" b="1" dirty="0">
                <a:latin typeface="Consolas"/>
                <a:cs typeface="Consolas"/>
              </a:rPr>
              <a:t>{i in 1..I, j in 1..J} x[i,j,2]=6;</a:t>
            </a:r>
          </a:p>
          <a:p>
            <a:endParaRPr lang="nl-NL" b="1" dirty="0">
              <a:latin typeface="Consolas"/>
              <a:cs typeface="Consolas"/>
            </a:endParaRPr>
          </a:p>
          <a:p>
            <a:r>
              <a:rPr lang="nl-NL" b="1" dirty="0">
                <a:latin typeface="Consolas"/>
                <a:cs typeface="Consolas"/>
              </a:rPr>
              <a:t>	subject </a:t>
            </a:r>
            <a:r>
              <a:rPr lang="nl-NL" b="1" dirty="0" err="1">
                <a:latin typeface="Consolas"/>
                <a:cs typeface="Consolas"/>
              </a:rPr>
              <a:t>to</a:t>
            </a:r>
            <a:r>
              <a:rPr lang="nl-NL" b="1" dirty="0">
                <a:latin typeface="Consolas"/>
                <a:cs typeface="Consolas"/>
              </a:rPr>
              <a:t> </a:t>
            </a:r>
            <a:r>
              <a:rPr lang="nl-NL" b="1" dirty="0" err="1">
                <a:latin typeface="Consolas"/>
                <a:cs typeface="Consolas"/>
              </a:rPr>
              <a:t>no_bye_wk_nine</a:t>
            </a:r>
            <a:r>
              <a:rPr lang="nl-NL" b="1" dirty="0">
                <a:latin typeface="Consolas"/>
                <a:cs typeface="Consolas"/>
              </a:rPr>
              <a:t>: </a:t>
            </a:r>
          </a:p>
          <a:p>
            <a:endParaRPr lang="nl-NL" b="1" dirty="0">
              <a:latin typeface="Consolas"/>
              <a:cs typeface="Consolas"/>
            </a:endParaRPr>
          </a:p>
          <a:p>
            <a:r>
              <a:rPr lang="nl-NL" b="1" dirty="0">
                <a:latin typeface="Consolas"/>
                <a:cs typeface="Consolas"/>
              </a:rPr>
              <a:t>		</a:t>
            </a:r>
            <a:r>
              <a:rPr lang="nl-NL" b="1" dirty="0" err="1">
                <a:latin typeface="Consolas"/>
                <a:cs typeface="Consolas"/>
              </a:rPr>
              <a:t>sum</a:t>
            </a:r>
            <a:r>
              <a:rPr lang="nl-NL" b="1" dirty="0">
                <a:latin typeface="Consolas"/>
                <a:cs typeface="Consolas"/>
              </a:rPr>
              <a:t>{i in 1..I, j in 1..J} x[i,j,9]=6;</a:t>
            </a:r>
          </a:p>
          <a:p>
            <a:endParaRPr lang="nl-NL" b="1" dirty="0">
              <a:latin typeface="Consolas"/>
              <a:cs typeface="Consolas"/>
            </a:endParaRPr>
          </a:p>
          <a:p>
            <a:r>
              <a:rPr lang="nl-NL" b="1" dirty="0">
                <a:latin typeface="Consolas"/>
                <a:cs typeface="Consolas"/>
              </a:rPr>
              <a:t>	subject </a:t>
            </a:r>
            <a:r>
              <a:rPr lang="nl-NL" b="1" dirty="0" err="1">
                <a:latin typeface="Consolas"/>
                <a:cs typeface="Consolas"/>
              </a:rPr>
              <a:t>to</a:t>
            </a:r>
            <a:r>
              <a:rPr lang="nl-NL" b="1" dirty="0">
                <a:latin typeface="Consolas"/>
                <a:cs typeface="Consolas"/>
              </a:rPr>
              <a:t> </a:t>
            </a:r>
            <a:r>
              <a:rPr lang="nl-NL" b="1" dirty="0" err="1">
                <a:latin typeface="Consolas"/>
                <a:cs typeface="Consolas"/>
              </a:rPr>
              <a:t>two_team_max_bye</a:t>
            </a:r>
            <a:r>
              <a:rPr lang="nl-NL" b="1" dirty="0">
                <a:latin typeface="Consolas"/>
                <a:cs typeface="Consolas"/>
              </a:rPr>
              <a:t> {k in 1..K}: </a:t>
            </a:r>
          </a:p>
          <a:p>
            <a:endParaRPr lang="nl-NL" b="1" dirty="0">
              <a:latin typeface="Consolas"/>
              <a:cs typeface="Consolas"/>
            </a:endParaRPr>
          </a:p>
          <a:p>
            <a:r>
              <a:rPr lang="nl-NL" b="1" dirty="0">
                <a:latin typeface="Consolas"/>
                <a:cs typeface="Consolas"/>
              </a:rPr>
              <a:t>		</a:t>
            </a:r>
            <a:r>
              <a:rPr lang="nl-NL" b="1" dirty="0" err="1">
                <a:latin typeface="Consolas"/>
                <a:cs typeface="Consolas"/>
              </a:rPr>
              <a:t>sum</a:t>
            </a:r>
            <a:r>
              <a:rPr lang="nl-NL" b="1" dirty="0">
                <a:latin typeface="Consolas"/>
                <a:cs typeface="Consolas"/>
              </a:rPr>
              <a:t>{i in 1..I, j in 1..J} x[</a:t>
            </a:r>
            <a:r>
              <a:rPr lang="nl-NL" b="1" dirty="0" err="1">
                <a:latin typeface="Consolas"/>
                <a:cs typeface="Consolas"/>
              </a:rPr>
              <a:t>i,j,k</a:t>
            </a:r>
            <a:r>
              <a:rPr lang="nl-NL" b="1" dirty="0">
                <a:latin typeface="Consolas"/>
                <a:cs typeface="Consolas"/>
              </a:rPr>
              <a:t>]&gt;=5;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353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499" y="609600"/>
            <a:ext cx="4361721" cy="97045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Appendix (Divisions)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270031" y="1709539"/>
            <a:ext cx="7925488" cy="4801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latin typeface="Consolas"/>
                <a:cs typeface="Consolas"/>
              </a:rPr>
              <a:t>	</a:t>
            </a:r>
            <a:r>
              <a:rPr lang="nl-NL" sz="1200" b="1" dirty="0">
                <a:latin typeface="Consolas"/>
                <a:cs typeface="Consolas"/>
              </a:rPr>
              <a:t>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</a:t>
            </a:r>
            <a:r>
              <a:rPr lang="nl-NL" sz="1200" b="1" dirty="0" err="1">
                <a:latin typeface="Consolas"/>
                <a:cs typeface="Consolas"/>
              </a:rPr>
              <a:t>division_one</a:t>
            </a:r>
            <a:r>
              <a:rPr lang="nl-NL" sz="1200" b="1" dirty="0">
                <a:latin typeface="Consolas"/>
                <a:cs typeface="Consolas"/>
              </a:rPr>
              <a:t> {i in 1..T-1, j in i+1..T}: 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{k in 1..K} x[</a:t>
            </a:r>
            <a:r>
              <a:rPr lang="nl-NL" sz="1200" b="1" dirty="0" err="1">
                <a:latin typeface="Consolas"/>
                <a:cs typeface="Consolas"/>
              </a:rPr>
              <a:t>i,j,k</a:t>
            </a:r>
            <a:r>
              <a:rPr lang="nl-NL" sz="1200" b="1" dirty="0">
                <a:latin typeface="Consolas"/>
                <a:cs typeface="Consolas"/>
              </a:rPr>
              <a:t>] + 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{k in 1..K} x[</a:t>
            </a:r>
            <a:r>
              <a:rPr lang="nl-NL" sz="1200" b="1" dirty="0" err="1">
                <a:latin typeface="Consolas"/>
                <a:cs typeface="Consolas"/>
              </a:rPr>
              <a:t>j,i,k</a:t>
            </a:r>
            <a:r>
              <a:rPr lang="nl-NL" sz="1200" b="1" dirty="0">
                <a:latin typeface="Consolas"/>
                <a:cs typeface="Consolas"/>
              </a:rPr>
              <a:t>]=1;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</a:t>
            </a:r>
            <a:r>
              <a:rPr lang="nl-NL" sz="1200" b="1" dirty="0" err="1">
                <a:latin typeface="Consolas"/>
                <a:cs typeface="Consolas"/>
              </a:rPr>
              <a:t>division_two</a:t>
            </a:r>
            <a:r>
              <a:rPr lang="nl-NL" sz="1200" b="1" dirty="0">
                <a:latin typeface="Consolas"/>
                <a:cs typeface="Consolas"/>
              </a:rPr>
              <a:t> {i in T+1..I-1, j in i+1..J}: 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{k in 1..K} x[</a:t>
            </a:r>
            <a:r>
              <a:rPr lang="nl-NL" sz="1200" b="1" dirty="0" err="1">
                <a:latin typeface="Consolas"/>
                <a:cs typeface="Consolas"/>
              </a:rPr>
              <a:t>i,j,k</a:t>
            </a:r>
            <a:r>
              <a:rPr lang="nl-NL" sz="1200" b="1" dirty="0">
                <a:latin typeface="Consolas"/>
                <a:cs typeface="Consolas"/>
              </a:rPr>
              <a:t>] + 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{k in 1..K} x[</a:t>
            </a:r>
            <a:r>
              <a:rPr lang="nl-NL" sz="1200" b="1" dirty="0" err="1">
                <a:latin typeface="Consolas"/>
                <a:cs typeface="Consolas"/>
              </a:rPr>
              <a:t>j,i,k</a:t>
            </a:r>
            <a:r>
              <a:rPr lang="nl-NL" sz="1200" b="1" dirty="0">
                <a:latin typeface="Consolas"/>
                <a:cs typeface="Consolas"/>
              </a:rPr>
              <a:t>]=1;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endParaRPr lang="nl-NL" sz="1200" b="1" dirty="0">
              <a:latin typeface="Consolas"/>
              <a:cs typeface="Consolas"/>
            </a:endParaRP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</a:t>
            </a:r>
            <a:r>
              <a:rPr lang="nl-NL" sz="1200" b="1" dirty="0" err="1">
                <a:latin typeface="Consolas"/>
                <a:cs typeface="Consolas"/>
              </a:rPr>
              <a:t>min_div_one_h</a:t>
            </a:r>
            <a:r>
              <a:rPr lang="nl-NL" sz="1200" b="1" dirty="0">
                <a:latin typeface="Consolas"/>
                <a:cs typeface="Consolas"/>
              </a:rPr>
              <a:t> {i in 1..T}: 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{j in 1..T, k in 1..K} x[</a:t>
            </a:r>
            <a:r>
              <a:rPr lang="nl-NL" sz="1200" b="1" dirty="0" err="1">
                <a:latin typeface="Consolas"/>
                <a:cs typeface="Consolas"/>
              </a:rPr>
              <a:t>i,j,k</a:t>
            </a:r>
            <a:r>
              <a:rPr lang="nl-NL" sz="1200" b="1" dirty="0">
                <a:latin typeface="Consolas"/>
                <a:cs typeface="Consolas"/>
              </a:rPr>
              <a:t>]&gt;=2;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</a:t>
            </a:r>
            <a:r>
              <a:rPr lang="nl-NL" sz="1200" b="1" dirty="0" err="1">
                <a:latin typeface="Consolas"/>
                <a:cs typeface="Consolas"/>
              </a:rPr>
              <a:t>max_div_one_h</a:t>
            </a:r>
            <a:r>
              <a:rPr lang="nl-NL" sz="1200" b="1" dirty="0">
                <a:latin typeface="Consolas"/>
                <a:cs typeface="Consolas"/>
              </a:rPr>
              <a:t> {i in 1..T}: 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{j in 1..T, k in 1..K} x[</a:t>
            </a:r>
            <a:r>
              <a:rPr lang="nl-NL" sz="1200" b="1" dirty="0" err="1">
                <a:latin typeface="Consolas"/>
                <a:cs typeface="Consolas"/>
              </a:rPr>
              <a:t>i,j,k</a:t>
            </a:r>
            <a:r>
              <a:rPr lang="nl-NL" sz="1200" b="1" dirty="0">
                <a:latin typeface="Consolas"/>
                <a:cs typeface="Consolas"/>
              </a:rPr>
              <a:t>]&lt;=3;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</a:t>
            </a:r>
            <a:r>
              <a:rPr lang="nl-NL" sz="1200" b="1" dirty="0" err="1">
                <a:latin typeface="Consolas"/>
                <a:cs typeface="Consolas"/>
              </a:rPr>
              <a:t>min_div_two_h</a:t>
            </a:r>
            <a:r>
              <a:rPr lang="nl-NL" sz="1200" b="1" dirty="0">
                <a:latin typeface="Consolas"/>
                <a:cs typeface="Consolas"/>
              </a:rPr>
              <a:t> {i in T+1..I}: 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{j in T+1..J, k in 1..K} x[</a:t>
            </a:r>
            <a:r>
              <a:rPr lang="nl-NL" sz="1200" b="1" dirty="0" err="1">
                <a:latin typeface="Consolas"/>
                <a:cs typeface="Consolas"/>
              </a:rPr>
              <a:t>i,j,k</a:t>
            </a:r>
            <a:r>
              <a:rPr lang="nl-NL" sz="1200" b="1" dirty="0">
                <a:latin typeface="Consolas"/>
                <a:cs typeface="Consolas"/>
              </a:rPr>
              <a:t>]&gt;=2;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</a:t>
            </a:r>
            <a:r>
              <a:rPr lang="nl-NL" sz="1200" b="1" dirty="0" err="1">
                <a:latin typeface="Consolas"/>
                <a:cs typeface="Consolas"/>
              </a:rPr>
              <a:t>max_div_two_h</a:t>
            </a:r>
            <a:r>
              <a:rPr lang="nl-NL" sz="1200" b="1" dirty="0">
                <a:latin typeface="Consolas"/>
                <a:cs typeface="Consolas"/>
              </a:rPr>
              <a:t> {i in T+1..I}: 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{j in T+1..J, k in 1..K} x[</a:t>
            </a:r>
            <a:r>
              <a:rPr lang="nl-NL" sz="1200" b="1" dirty="0" err="1">
                <a:latin typeface="Consolas"/>
                <a:cs typeface="Consolas"/>
              </a:rPr>
              <a:t>i,j,k</a:t>
            </a:r>
            <a:r>
              <a:rPr lang="nl-NL" sz="1200" b="1" dirty="0">
                <a:latin typeface="Consolas"/>
                <a:cs typeface="Consolas"/>
              </a:rPr>
              <a:t>]&lt;=3;</a:t>
            </a:r>
            <a:endParaRPr lang="en-US" sz="12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6899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299" y="597025"/>
            <a:ext cx="4713430" cy="97045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Appendix (Soft &amp; Extras)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32250" y="1442558"/>
            <a:ext cx="10160715" cy="52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latin typeface="Consolas"/>
                <a:cs typeface="Consolas"/>
              </a:rPr>
              <a:t>	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</a:t>
            </a:r>
            <a:r>
              <a:rPr lang="nl-NL" sz="1200" b="1" dirty="0" err="1">
                <a:latin typeface="Consolas"/>
                <a:cs typeface="Consolas"/>
              </a:rPr>
              <a:t>start_btob_a</a:t>
            </a:r>
            <a:r>
              <a:rPr lang="nl-NL" sz="1200" b="1" dirty="0">
                <a:latin typeface="Consolas"/>
                <a:cs typeface="Consolas"/>
              </a:rPr>
              <a:t> {j in 1..J}: 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{i in 1..I} x[i,j,1]+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{i in 1..I} x[i,j,2]&lt;=1;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</a:t>
            </a:r>
            <a:r>
              <a:rPr lang="nl-NL" sz="1200" b="1" dirty="0" err="1">
                <a:latin typeface="Consolas"/>
                <a:cs typeface="Consolas"/>
              </a:rPr>
              <a:t>end_btob_a</a:t>
            </a:r>
            <a:r>
              <a:rPr lang="nl-NL" sz="1200" b="1" dirty="0">
                <a:latin typeface="Consolas"/>
                <a:cs typeface="Consolas"/>
              </a:rPr>
              <a:t> {j in 1..J}: 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{i in 1..I} x[i,j,8]+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{i in 1..I} x[i,j,9]&lt;=1;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</a:t>
            </a:r>
            <a:r>
              <a:rPr lang="nl-NL" sz="1200" b="1" dirty="0" err="1">
                <a:latin typeface="Consolas"/>
                <a:cs typeface="Consolas"/>
              </a:rPr>
              <a:t>no_btob_a</a:t>
            </a:r>
            <a:r>
              <a:rPr lang="nl-NL" sz="1200" b="1" dirty="0">
                <a:latin typeface="Consolas"/>
                <a:cs typeface="Consolas"/>
              </a:rPr>
              <a:t> {j in 1..J, k in 1..K-1}: 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{i in 1..I} x[</a:t>
            </a:r>
            <a:r>
              <a:rPr lang="nl-NL" sz="1200" b="1" dirty="0" err="1">
                <a:latin typeface="Consolas"/>
                <a:cs typeface="Consolas"/>
              </a:rPr>
              <a:t>i,j,k</a:t>
            </a:r>
            <a:r>
              <a:rPr lang="nl-NL" sz="1200" b="1" dirty="0">
                <a:latin typeface="Consolas"/>
                <a:cs typeface="Consolas"/>
              </a:rPr>
              <a:t>] + 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{i in 1..I} x[i,j,k+1]&lt;=1;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endParaRPr lang="nl-NL" sz="1200" b="1" dirty="0">
              <a:latin typeface="Consolas"/>
              <a:cs typeface="Consolas"/>
            </a:endParaRP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</a:t>
            </a:r>
            <a:r>
              <a:rPr lang="nl-NL" sz="1200" b="1" dirty="0" err="1">
                <a:latin typeface="Consolas"/>
                <a:cs typeface="Consolas"/>
              </a:rPr>
              <a:t>max_travel</a:t>
            </a:r>
            <a:r>
              <a:rPr lang="nl-NL" sz="1200" b="1" dirty="0">
                <a:latin typeface="Consolas"/>
                <a:cs typeface="Consolas"/>
              </a:rPr>
              <a:t> {j in 1..J}: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{i in 1..I, k in 1..K} x[</a:t>
            </a:r>
            <a:r>
              <a:rPr lang="nl-NL" sz="1200" b="1" dirty="0" err="1">
                <a:latin typeface="Consolas"/>
                <a:cs typeface="Consolas"/>
              </a:rPr>
              <a:t>i,j,k</a:t>
            </a:r>
            <a:r>
              <a:rPr lang="nl-NL" sz="1200" b="1" dirty="0">
                <a:latin typeface="Consolas"/>
                <a:cs typeface="Consolas"/>
              </a:rPr>
              <a:t>]*d[</a:t>
            </a:r>
            <a:r>
              <a:rPr lang="nl-NL" sz="1200" b="1" dirty="0" err="1">
                <a:latin typeface="Consolas"/>
                <a:cs typeface="Consolas"/>
              </a:rPr>
              <a:t>i,j</a:t>
            </a:r>
            <a:r>
              <a:rPr lang="nl-NL" sz="1200" b="1" dirty="0">
                <a:latin typeface="Consolas"/>
                <a:cs typeface="Consolas"/>
              </a:rPr>
              <a:t>] &lt;=4000;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</a:t>
            </a:r>
            <a:r>
              <a:rPr lang="nl-NL" sz="1200" b="1" dirty="0" err="1">
                <a:latin typeface="Consolas"/>
                <a:cs typeface="Consolas"/>
              </a:rPr>
              <a:t>min_travel</a:t>
            </a:r>
            <a:r>
              <a:rPr lang="nl-NL" sz="1200" b="1" dirty="0">
                <a:latin typeface="Consolas"/>
                <a:cs typeface="Consolas"/>
              </a:rPr>
              <a:t> {j in 1..J}: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</a:t>
            </a:r>
            <a:r>
              <a:rPr lang="nl-NL" sz="1200" b="1" dirty="0" err="1">
                <a:latin typeface="Consolas"/>
                <a:cs typeface="Consolas"/>
              </a:rPr>
              <a:t>sum</a:t>
            </a:r>
            <a:r>
              <a:rPr lang="nl-NL" sz="1200" b="1" dirty="0">
                <a:latin typeface="Consolas"/>
                <a:cs typeface="Consolas"/>
              </a:rPr>
              <a:t>{i in 1..I, k in 1..K} x[</a:t>
            </a:r>
            <a:r>
              <a:rPr lang="nl-NL" sz="1200" b="1" dirty="0" err="1">
                <a:latin typeface="Consolas"/>
                <a:cs typeface="Consolas"/>
              </a:rPr>
              <a:t>i,j,k</a:t>
            </a:r>
            <a:r>
              <a:rPr lang="nl-NL" sz="1200" b="1" dirty="0">
                <a:latin typeface="Consolas"/>
                <a:cs typeface="Consolas"/>
              </a:rPr>
              <a:t>]*d[</a:t>
            </a:r>
            <a:r>
              <a:rPr lang="nl-NL" sz="1200" b="1" dirty="0" err="1">
                <a:latin typeface="Consolas"/>
                <a:cs typeface="Consolas"/>
              </a:rPr>
              <a:t>i,j</a:t>
            </a:r>
            <a:r>
              <a:rPr lang="nl-NL" sz="1200" b="1" dirty="0">
                <a:latin typeface="Consolas"/>
                <a:cs typeface="Consolas"/>
              </a:rPr>
              <a:t>] &gt;=2000;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endParaRPr lang="nl-NL" sz="1200" b="1" dirty="0">
              <a:latin typeface="Consolas"/>
              <a:cs typeface="Consolas"/>
            </a:endParaRP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subject </a:t>
            </a:r>
            <a:r>
              <a:rPr lang="nl-NL" sz="1200" b="1" dirty="0" err="1">
                <a:latin typeface="Consolas"/>
                <a:cs typeface="Consolas"/>
              </a:rPr>
              <a:t>to</a:t>
            </a:r>
            <a:r>
              <a:rPr lang="nl-NL" sz="1200" b="1" dirty="0">
                <a:latin typeface="Consolas"/>
                <a:cs typeface="Consolas"/>
              </a:rPr>
              <a:t> tv {k in 1..K}: </a:t>
            </a:r>
          </a:p>
          <a:p>
            <a:endParaRPr lang="nl-NL" sz="1200" b="1" dirty="0">
              <a:latin typeface="Consolas"/>
              <a:cs typeface="Consolas"/>
            </a:endParaRPr>
          </a:p>
          <a:p>
            <a:r>
              <a:rPr lang="nl-NL" sz="1200" b="1" dirty="0">
                <a:latin typeface="Consolas"/>
                <a:cs typeface="Consolas"/>
              </a:rPr>
              <a:t>		x[11,12,k] + x[12,11,k] + x[3,5,k] + x[5,3,k] + x[9,10,k] + x[10,9,k] + x[7,8,k] + x[8,7,k] &lt;=1;</a:t>
            </a:r>
            <a:endParaRPr lang="en-US" sz="12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00378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Agenda</a:t>
            </a:r>
            <a:endParaRPr lang="en-US" sz="4800" b="1" dirty="0">
              <a:solidFill>
                <a:srgbClr val="BEFD6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The League</a:t>
            </a:r>
          </a:p>
          <a:p>
            <a:r>
              <a:rPr lang="en-US" sz="2800" dirty="0" smtClean="0"/>
              <a:t>2014 Softball Schedule</a:t>
            </a:r>
          </a:p>
          <a:p>
            <a:r>
              <a:rPr lang="en-US" sz="2800" dirty="0" smtClean="0"/>
              <a:t>League Requirements</a:t>
            </a:r>
          </a:p>
          <a:p>
            <a:r>
              <a:rPr lang="en-US" sz="2800" dirty="0" smtClean="0"/>
              <a:t>Soft Constraints</a:t>
            </a:r>
          </a:p>
          <a:p>
            <a:r>
              <a:rPr lang="en-US" sz="2800" dirty="0" smtClean="0"/>
              <a:t>Our Approach</a:t>
            </a:r>
          </a:p>
          <a:p>
            <a:r>
              <a:rPr lang="en-US" sz="2800" dirty="0" smtClean="0"/>
              <a:t>Benefits of our schedule</a:t>
            </a:r>
          </a:p>
          <a:p>
            <a:r>
              <a:rPr lang="en-US" sz="2800" dirty="0" smtClean="0"/>
              <a:t>Shortcomings</a:t>
            </a:r>
          </a:p>
          <a:p>
            <a:r>
              <a:rPr lang="en-US" sz="2800" dirty="0" smtClean="0"/>
              <a:t>Conclusion</a:t>
            </a:r>
          </a:p>
          <a:p>
            <a:pPr marL="36900" indent="0">
              <a:buNone/>
            </a:pPr>
            <a:endParaRPr lang="en-US" sz="2800" dirty="0"/>
          </a:p>
        </p:txBody>
      </p:sp>
      <p:pic>
        <p:nvPicPr>
          <p:cNvPr id="5" name="Picture 2" descr="http://www.alacartedesign.net/wp-content/uploads/2013/07/WorldSoftball1-574x3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917" y="5799962"/>
            <a:ext cx="1553201" cy="9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39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The League</a:t>
            </a:r>
            <a:endParaRPr lang="en-US" sz="4800" b="1" dirty="0">
              <a:solidFill>
                <a:srgbClr val="BEFD6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North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lvl="0"/>
            <a:r>
              <a:rPr lang="en-US" sz="2800" dirty="0" smtClean="0">
                <a:effectLst/>
              </a:rPr>
              <a:t>Canada</a:t>
            </a:r>
          </a:p>
          <a:p>
            <a:pPr lvl="0"/>
            <a:r>
              <a:rPr lang="en-US" sz="2800" dirty="0" smtClean="0">
                <a:effectLst/>
              </a:rPr>
              <a:t> Iceland</a:t>
            </a:r>
          </a:p>
          <a:p>
            <a:pPr lvl="0"/>
            <a:r>
              <a:rPr lang="en-US" sz="2800" dirty="0" smtClean="0">
                <a:effectLst/>
              </a:rPr>
              <a:t> Sweden</a:t>
            </a:r>
          </a:p>
          <a:p>
            <a:pPr lvl="0"/>
            <a:r>
              <a:rPr lang="en-US" sz="2800" dirty="0" smtClean="0">
                <a:effectLst/>
              </a:rPr>
              <a:t> Russia</a:t>
            </a:r>
          </a:p>
          <a:p>
            <a:pPr lvl="0"/>
            <a:r>
              <a:rPr lang="en-US" sz="2800" dirty="0" smtClean="0">
                <a:effectLst/>
              </a:rPr>
              <a:t> Denmark</a:t>
            </a:r>
          </a:p>
          <a:p>
            <a:pPr lvl="0"/>
            <a:r>
              <a:rPr lang="en-US" sz="2800" dirty="0" smtClean="0">
                <a:effectLst/>
              </a:rPr>
              <a:t> Japan</a:t>
            </a:r>
            <a:endParaRPr lang="en-US" sz="2800" dirty="0">
              <a:effectLst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2800" dirty="0" smtClean="0">
                <a:effectLst/>
              </a:rPr>
              <a:t>Antarctica</a:t>
            </a:r>
          </a:p>
          <a:p>
            <a:pPr lvl="0"/>
            <a:r>
              <a:rPr lang="en-US" sz="2800" dirty="0" smtClean="0">
                <a:effectLst/>
              </a:rPr>
              <a:t> Australia</a:t>
            </a:r>
          </a:p>
          <a:p>
            <a:pPr lvl="0"/>
            <a:r>
              <a:rPr lang="en-US" sz="2800" dirty="0" smtClean="0">
                <a:effectLst/>
              </a:rPr>
              <a:t> Chile</a:t>
            </a:r>
          </a:p>
          <a:p>
            <a:pPr lvl="0"/>
            <a:r>
              <a:rPr lang="en-US" sz="2800" dirty="0" smtClean="0">
                <a:effectLst/>
              </a:rPr>
              <a:t> Argentina</a:t>
            </a:r>
          </a:p>
          <a:p>
            <a:pPr lvl="0"/>
            <a:r>
              <a:rPr lang="en-US" sz="2800" dirty="0" smtClean="0">
                <a:effectLst/>
              </a:rPr>
              <a:t> Tahiti</a:t>
            </a:r>
          </a:p>
          <a:p>
            <a:pPr lvl="0"/>
            <a:r>
              <a:rPr lang="en-US" sz="2800" dirty="0" smtClean="0">
                <a:effectLst/>
              </a:rPr>
              <a:t> Fiji </a:t>
            </a:r>
            <a:endParaRPr lang="en-US" sz="28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2" descr="http://www.alacartedesign.net/wp-content/uploads/2013/07/WorldSoftball1-574x3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819" y="5954503"/>
            <a:ext cx="1292299" cy="76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12907" y="4178595"/>
            <a:ext cx="914400" cy="4572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07" y="3598886"/>
            <a:ext cx="914400" cy="4572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12907" y="3019177"/>
            <a:ext cx="914400" cy="4572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512907" y="4758304"/>
            <a:ext cx="914400" cy="4572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2907" y="2439468"/>
            <a:ext cx="9144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512907" y="5338013"/>
            <a:ext cx="9144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716586" y="4035117"/>
            <a:ext cx="9144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716586" y="2423676"/>
            <a:ext cx="9144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716586" y="5109413"/>
            <a:ext cx="9144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586" y="3497970"/>
            <a:ext cx="9144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716586" y="2960823"/>
            <a:ext cx="9144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716586" y="4572264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2014 WSL Schedule</a:t>
            </a:r>
            <a:endParaRPr lang="en-US" sz="4800" b="1" dirty="0">
              <a:solidFill>
                <a:srgbClr val="BEFD6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281" y="1693446"/>
            <a:ext cx="3300984" cy="576262"/>
          </a:xfrm>
        </p:spPr>
        <p:txBody>
          <a:bodyPr/>
          <a:lstStyle/>
          <a:p>
            <a:r>
              <a:rPr lang="en-US" sz="2800" dirty="0" smtClean="0"/>
              <a:t>Week 1</a:t>
            </a:r>
            <a:endParaRPr lang="en-US" sz="2800" dirty="0"/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53" y="2327573"/>
            <a:ext cx="914400" cy="4572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>
          <a:xfrm>
            <a:off x="406281" y="2290758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6" y="2327573"/>
            <a:ext cx="9144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5906" y="3072925"/>
            <a:ext cx="9144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95753" y="3072925"/>
            <a:ext cx="9144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5906" y="3818277"/>
            <a:ext cx="9144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95753" y="3818277"/>
            <a:ext cx="9144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906" y="4563629"/>
            <a:ext cx="9144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95753" y="4563629"/>
            <a:ext cx="9144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95906" y="5308982"/>
            <a:ext cx="9144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595753" y="5308982"/>
            <a:ext cx="914400" cy="4572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06" y="6019963"/>
            <a:ext cx="9144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595753" y="6019963"/>
            <a:ext cx="914400" cy="457200"/>
          </a:xfrm>
          <a:prstGeom prst="rect">
            <a:avLst/>
          </a:prstGeom>
        </p:spPr>
      </p:pic>
      <p:pic>
        <p:nvPicPr>
          <p:cNvPr id="65" name="Picture 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34644" y="2327573"/>
            <a:ext cx="914400" cy="457200"/>
          </a:xfrm>
          <a:prstGeom prst="rect">
            <a:avLst/>
          </a:prstGeom>
        </p:spPr>
      </p:pic>
      <p:pic>
        <p:nvPicPr>
          <p:cNvPr id="66" name="Picture 6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46" y="3818277"/>
            <a:ext cx="914400" cy="457200"/>
          </a:xfrm>
          <a:prstGeom prst="rect">
            <a:avLst/>
          </a:prstGeom>
        </p:spPr>
      </p:pic>
      <p:pic>
        <p:nvPicPr>
          <p:cNvPr id="67" name="Picture 6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65246" y="3072925"/>
            <a:ext cx="914400" cy="457200"/>
          </a:xfrm>
          <a:prstGeom prst="rect">
            <a:avLst/>
          </a:prstGeom>
        </p:spPr>
      </p:pic>
      <p:pic>
        <p:nvPicPr>
          <p:cNvPr id="68" name="Picture 6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34644" y="5308982"/>
            <a:ext cx="914400" cy="457200"/>
          </a:xfrm>
          <a:prstGeom prst="rect">
            <a:avLst/>
          </a:prstGeom>
        </p:spPr>
      </p:pic>
      <p:pic>
        <p:nvPicPr>
          <p:cNvPr id="69" name="Picture 6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765246" y="2327573"/>
            <a:ext cx="914400" cy="457200"/>
          </a:xfrm>
          <a:prstGeom prst="rect">
            <a:avLst/>
          </a:prstGeom>
        </p:spPr>
      </p:pic>
      <p:pic>
        <p:nvPicPr>
          <p:cNvPr id="70" name="Picture 69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834644" y="3072925"/>
            <a:ext cx="914400" cy="457200"/>
          </a:xfrm>
          <a:prstGeom prst="rect">
            <a:avLst/>
          </a:prstGeom>
        </p:spPr>
      </p:pic>
      <p:pic>
        <p:nvPicPr>
          <p:cNvPr id="71" name="Picture 70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765246" y="5308982"/>
            <a:ext cx="914400" cy="457200"/>
          </a:xfrm>
          <a:prstGeom prst="rect">
            <a:avLst/>
          </a:prstGeom>
        </p:spPr>
      </p:pic>
      <p:pic>
        <p:nvPicPr>
          <p:cNvPr id="72" name="Picture 7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834644" y="3818277"/>
            <a:ext cx="914400" cy="457200"/>
          </a:xfrm>
          <a:prstGeom prst="rect">
            <a:avLst/>
          </a:prstGeom>
        </p:spPr>
      </p:pic>
      <p:pic>
        <p:nvPicPr>
          <p:cNvPr id="73" name="Picture 72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765246" y="6019963"/>
            <a:ext cx="914400" cy="457200"/>
          </a:xfrm>
          <a:prstGeom prst="rect">
            <a:avLst/>
          </a:prstGeom>
        </p:spPr>
      </p:pic>
      <p:pic>
        <p:nvPicPr>
          <p:cNvPr id="74" name="Picture 73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834644" y="4563629"/>
            <a:ext cx="914400" cy="457200"/>
          </a:xfrm>
          <a:prstGeom prst="rect">
            <a:avLst/>
          </a:prstGeom>
        </p:spPr>
      </p:pic>
      <p:pic>
        <p:nvPicPr>
          <p:cNvPr id="75" name="Picture 74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765246" y="4563629"/>
            <a:ext cx="914400" cy="457200"/>
          </a:xfrm>
          <a:prstGeom prst="rect">
            <a:avLst/>
          </a:prstGeom>
        </p:spPr>
      </p:pic>
      <p:pic>
        <p:nvPicPr>
          <p:cNvPr id="76" name="Picture 75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834644" y="6019963"/>
            <a:ext cx="914400" cy="457200"/>
          </a:xfrm>
          <a:prstGeom prst="rect">
            <a:avLst/>
          </a:prstGeom>
        </p:spPr>
      </p:pic>
      <p:pic>
        <p:nvPicPr>
          <p:cNvPr id="77" name="Picture 7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135" y="2327573"/>
            <a:ext cx="914400" cy="457200"/>
          </a:xfrm>
          <a:prstGeom prst="rect">
            <a:avLst/>
          </a:prstGeom>
        </p:spPr>
      </p:pic>
      <p:pic>
        <p:nvPicPr>
          <p:cNvPr id="78" name="Picture 7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84555" y="3818277"/>
            <a:ext cx="914400" cy="457200"/>
          </a:xfrm>
          <a:prstGeom prst="rect">
            <a:avLst/>
          </a:prstGeom>
        </p:spPr>
      </p:pic>
      <p:pic>
        <p:nvPicPr>
          <p:cNvPr id="79" name="Picture 7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84555" y="2327573"/>
            <a:ext cx="914400" cy="457200"/>
          </a:xfrm>
          <a:prstGeom prst="rect">
            <a:avLst/>
          </a:prstGeom>
        </p:spPr>
      </p:pic>
      <p:pic>
        <p:nvPicPr>
          <p:cNvPr id="80" name="Picture 7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030135" y="3072925"/>
            <a:ext cx="914400" cy="457200"/>
          </a:xfrm>
          <a:prstGeom prst="rect">
            <a:avLst/>
          </a:prstGeom>
        </p:spPr>
      </p:pic>
      <p:pic>
        <p:nvPicPr>
          <p:cNvPr id="81" name="Picture 8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55" y="5308982"/>
            <a:ext cx="914400" cy="457200"/>
          </a:xfrm>
          <a:prstGeom prst="rect">
            <a:avLst/>
          </a:prstGeom>
        </p:spPr>
      </p:pic>
      <p:pic>
        <p:nvPicPr>
          <p:cNvPr id="82" name="Picture 8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030135" y="3818277"/>
            <a:ext cx="914400" cy="457200"/>
          </a:xfrm>
          <a:prstGeom prst="rect">
            <a:avLst/>
          </a:prstGeom>
        </p:spPr>
      </p:pic>
      <p:pic>
        <p:nvPicPr>
          <p:cNvPr id="83" name="Picture 82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030135" y="4563629"/>
            <a:ext cx="914400" cy="457200"/>
          </a:xfrm>
          <a:prstGeom prst="rect">
            <a:avLst/>
          </a:prstGeom>
        </p:spPr>
      </p:pic>
      <p:pic>
        <p:nvPicPr>
          <p:cNvPr id="85" name="Picture 84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084555" y="4563629"/>
            <a:ext cx="914400" cy="457200"/>
          </a:xfrm>
          <a:prstGeom prst="rect">
            <a:avLst/>
          </a:prstGeom>
        </p:spPr>
      </p:pic>
      <p:pic>
        <p:nvPicPr>
          <p:cNvPr id="87" name="Picture 86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084555" y="3072925"/>
            <a:ext cx="914400" cy="457200"/>
          </a:xfrm>
          <a:prstGeom prst="rect">
            <a:avLst/>
          </a:prstGeom>
        </p:spPr>
      </p:pic>
      <p:pic>
        <p:nvPicPr>
          <p:cNvPr id="88" name="Picture 87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0135" y="5308982"/>
            <a:ext cx="914400" cy="457200"/>
          </a:xfrm>
          <a:prstGeom prst="rect">
            <a:avLst/>
          </a:prstGeom>
        </p:spPr>
      </p:pic>
      <p:sp>
        <p:nvSpPr>
          <p:cNvPr id="43" name="Text Placeholder 7"/>
          <p:cNvSpPr>
            <a:spLocks noGrp="1"/>
          </p:cNvSpPr>
          <p:nvPr>
            <p:ph type="body" sz="half" idx="15"/>
          </p:nvPr>
        </p:nvSpPr>
        <p:spPr>
          <a:xfrm>
            <a:off x="406281" y="302388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 Placeholder 7"/>
          <p:cNvSpPr>
            <a:spLocks noGrp="1"/>
          </p:cNvSpPr>
          <p:nvPr>
            <p:ph type="body" sz="half" idx="15"/>
          </p:nvPr>
        </p:nvSpPr>
        <p:spPr>
          <a:xfrm>
            <a:off x="406281" y="3757006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half" idx="15"/>
          </p:nvPr>
        </p:nvSpPr>
        <p:spPr>
          <a:xfrm>
            <a:off x="406281" y="4490130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6" name="Text Placeholder 7"/>
          <p:cNvSpPr>
            <a:spLocks noGrp="1"/>
          </p:cNvSpPr>
          <p:nvPr>
            <p:ph type="body" sz="half" idx="15"/>
          </p:nvPr>
        </p:nvSpPr>
        <p:spPr>
          <a:xfrm>
            <a:off x="406281" y="5223254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7" name="Text Placeholder 7"/>
          <p:cNvSpPr>
            <a:spLocks noGrp="1"/>
          </p:cNvSpPr>
          <p:nvPr>
            <p:ph type="body" sz="half" idx="15"/>
          </p:nvPr>
        </p:nvSpPr>
        <p:spPr>
          <a:xfrm>
            <a:off x="406281" y="5956378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4607511" y="1694783"/>
            <a:ext cx="3300984" cy="576262"/>
          </a:xfrm>
        </p:spPr>
        <p:txBody>
          <a:bodyPr/>
          <a:lstStyle/>
          <a:p>
            <a:r>
              <a:rPr lang="en-US" sz="2800" dirty="0" smtClean="0"/>
              <a:t>Week 2</a:t>
            </a:r>
            <a:endParaRPr lang="en-US" sz="2800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half" idx="15"/>
          </p:nvPr>
        </p:nvSpPr>
        <p:spPr>
          <a:xfrm>
            <a:off x="4607511" y="2292095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0" name="Text Placeholder 7"/>
          <p:cNvSpPr>
            <a:spLocks noGrp="1"/>
          </p:cNvSpPr>
          <p:nvPr>
            <p:ph type="body" sz="half" idx="15"/>
          </p:nvPr>
        </p:nvSpPr>
        <p:spPr>
          <a:xfrm>
            <a:off x="4607511" y="3025219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1" name="Text Placeholder 7"/>
          <p:cNvSpPr>
            <a:spLocks noGrp="1"/>
          </p:cNvSpPr>
          <p:nvPr>
            <p:ph type="body" sz="half" idx="15"/>
          </p:nvPr>
        </p:nvSpPr>
        <p:spPr>
          <a:xfrm>
            <a:off x="4607511" y="3758343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2" name="Text Placeholder 7"/>
          <p:cNvSpPr>
            <a:spLocks noGrp="1"/>
          </p:cNvSpPr>
          <p:nvPr>
            <p:ph type="body" sz="half" idx="15"/>
          </p:nvPr>
        </p:nvSpPr>
        <p:spPr>
          <a:xfrm>
            <a:off x="4607511" y="4491467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3" name="Text Placeholder 7"/>
          <p:cNvSpPr>
            <a:spLocks noGrp="1"/>
          </p:cNvSpPr>
          <p:nvPr>
            <p:ph type="body" sz="half" idx="15"/>
          </p:nvPr>
        </p:nvSpPr>
        <p:spPr>
          <a:xfrm>
            <a:off x="4607511" y="5224591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4" name="Text Placeholder 7"/>
          <p:cNvSpPr>
            <a:spLocks noGrp="1"/>
          </p:cNvSpPr>
          <p:nvPr>
            <p:ph type="body" sz="half" idx="15"/>
          </p:nvPr>
        </p:nvSpPr>
        <p:spPr>
          <a:xfrm>
            <a:off x="4607511" y="5957715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5" name="Text Placeholder 3"/>
          <p:cNvSpPr>
            <a:spLocks noGrp="1"/>
          </p:cNvSpPr>
          <p:nvPr>
            <p:ph type="body" idx="1"/>
          </p:nvPr>
        </p:nvSpPr>
        <p:spPr>
          <a:xfrm>
            <a:off x="8876341" y="1693446"/>
            <a:ext cx="3300984" cy="576262"/>
          </a:xfrm>
        </p:spPr>
        <p:txBody>
          <a:bodyPr/>
          <a:lstStyle/>
          <a:p>
            <a:r>
              <a:rPr lang="en-US" sz="2800" dirty="0" smtClean="0"/>
              <a:t>Week 3</a:t>
            </a:r>
            <a:endParaRPr lang="en-US" sz="2800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half" idx="15"/>
          </p:nvPr>
        </p:nvSpPr>
        <p:spPr>
          <a:xfrm>
            <a:off x="8876341" y="2290758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7" name="Text Placeholder 7"/>
          <p:cNvSpPr>
            <a:spLocks noGrp="1"/>
          </p:cNvSpPr>
          <p:nvPr>
            <p:ph type="body" sz="half" idx="15"/>
          </p:nvPr>
        </p:nvSpPr>
        <p:spPr>
          <a:xfrm>
            <a:off x="8876341" y="302388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8" name="Text Placeholder 7"/>
          <p:cNvSpPr>
            <a:spLocks noGrp="1"/>
          </p:cNvSpPr>
          <p:nvPr>
            <p:ph type="body" sz="half" idx="15"/>
          </p:nvPr>
        </p:nvSpPr>
        <p:spPr>
          <a:xfrm>
            <a:off x="8876341" y="3757006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9" name="Text Placeholder 7"/>
          <p:cNvSpPr>
            <a:spLocks noGrp="1"/>
          </p:cNvSpPr>
          <p:nvPr>
            <p:ph type="body" sz="half" idx="15"/>
          </p:nvPr>
        </p:nvSpPr>
        <p:spPr>
          <a:xfrm>
            <a:off x="8876341" y="4490130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0" name="Text Placeholder 7"/>
          <p:cNvSpPr>
            <a:spLocks noGrp="1"/>
          </p:cNvSpPr>
          <p:nvPr>
            <p:ph type="body" sz="half" idx="15"/>
          </p:nvPr>
        </p:nvSpPr>
        <p:spPr>
          <a:xfrm>
            <a:off x="8876341" y="5223254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79" y="6116483"/>
            <a:ext cx="264160" cy="264160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178173" y="2488370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178173" y="3221494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/>
          <p:cNvSpPr/>
          <p:nvPr/>
        </p:nvSpPr>
        <p:spPr>
          <a:xfrm>
            <a:off x="178173" y="3939513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/>
          <p:cNvSpPr/>
          <p:nvPr/>
        </p:nvSpPr>
        <p:spPr>
          <a:xfrm>
            <a:off x="178173" y="4657532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5-Point Star 88"/>
          <p:cNvSpPr/>
          <p:nvPr/>
        </p:nvSpPr>
        <p:spPr>
          <a:xfrm>
            <a:off x="178173" y="5432814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5-Point Star 89"/>
          <p:cNvSpPr/>
          <p:nvPr/>
        </p:nvSpPr>
        <p:spPr>
          <a:xfrm>
            <a:off x="178173" y="6123435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5-Point Star 95"/>
          <p:cNvSpPr/>
          <p:nvPr/>
        </p:nvSpPr>
        <p:spPr>
          <a:xfrm>
            <a:off x="4399606" y="2517615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5-Point Star 96"/>
          <p:cNvSpPr/>
          <p:nvPr/>
        </p:nvSpPr>
        <p:spPr>
          <a:xfrm>
            <a:off x="4399606" y="3250739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5-Point Star 98"/>
          <p:cNvSpPr/>
          <p:nvPr/>
        </p:nvSpPr>
        <p:spPr>
          <a:xfrm>
            <a:off x="4399606" y="4686777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/>
          <p:cNvSpPr/>
          <p:nvPr/>
        </p:nvSpPr>
        <p:spPr>
          <a:xfrm>
            <a:off x="8621097" y="2436843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5-Point Star 102"/>
          <p:cNvSpPr/>
          <p:nvPr/>
        </p:nvSpPr>
        <p:spPr>
          <a:xfrm>
            <a:off x="8621097" y="3887986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5-Point Star 103"/>
          <p:cNvSpPr/>
          <p:nvPr/>
        </p:nvSpPr>
        <p:spPr>
          <a:xfrm>
            <a:off x="8621097" y="4606005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5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2014 WSL Schedule</a:t>
            </a:r>
            <a:endParaRPr lang="en-US" sz="4800" b="1" dirty="0">
              <a:solidFill>
                <a:srgbClr val="BEFD6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2847" y="1885950"/>
            <a:ext cx="3300984" cy="576262"/>
          </a:xfrm>
        </p:spPr>
        <p:txBody>
          <a:bodyPr/>
          <a:lstStyle/>
          <a:p>
            <a:r>
              <a:rPr lang="en-US" sz="2800" dirty="0" smtClean="0"/>
              <a:t>Week 4</a:t>
            </a:r>
            <a:endParaRPr lang="en-US" sz="2800" dirty="0"/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9221" y="5543332"/>
            <a:ext cx="914400" cy="4572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>
          <a:xfrm>
            <a:off x="322847" y="248326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594191" y="1885950"/>
            <a:ext cx="3300984" cy="576262"/>
          </a:xfrm>
        </p:spPr>
        <p:txBody>
          <a:bodyPr/>
          <a:lstStyle/>
          <a:p>
            <a:r>
              <a:rPr lang="en-US" sz="2800" dirty="0" smtClean="0"/>
              <a:t>Week </a:t>
            </a:r>
            <a:r>
              <a:rPr lang="en-US" sz="2800" dirty="0"/>
              <a:t>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876681" y="1885950"/>
            <a:ext cx="3300984" cy="576262"/>
          </a:xfrm>
        </p:spPr>
        <p:txBody>
          <a:bodyPr/>
          <a:lstStyle/>
          <a:p>
            <a:r>
              <a:rPr lang="en-US" sz="2800" dirty="0" smtClean="0"/>
              <a:t>Week 6</a:t>
            </a:r>
            <a:endParaRPr lang="en-US" sz="2800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59" y="2461486"/>
            <a:ext cx="9144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18141" y="3232187"/>
            <a:ext cx="9144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88692" y="5543812"/>
            <a:ext cx="9144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223" y="3260785"/>
            <a:ext cx="9144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8941" y="2461966"/>
            <a:ext cx="9144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49223" y="4003009"/>
            <a:ext cx="9144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27860" y="5544292"/>
            <a:ext cx="9144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718141" y="4773590"/>
            <a:ext cx="914400" cy="4572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727859" y="4002888"/>
            <a:ext cx="9144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49223" y="4774009"/>
            <a:ext cx="914400" cy="457200"/>
          </a:xfrm>
          <a:prstGeom prst="rect">
            <a:avLst/>
          </a:prstGeom>
        </p:spPr>
      </p:pic>
      <p:pic>
        <p:nvPicPr>
          <p:cNvPr id="65" name="Picture 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7730" y="3262061"/>
            <a:ext cx="914400" cy="457200"/>
          </a:xfrm>
          <a:prstGeom prst="rect">
            <a:avLst/>
          </a:prstGeom>
        </p:spPr>
      </p:pic>
      <p:pic>
        <p:nvPicPr>
          <p:cNvPr id="66" name="Picture 65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028727" y="2436987"/>
            <a:ext cx="914400" cy="457200"/>
          </a:xfrm>
          <a:prstGeom prst="rect">
            <a:avLst/>
          </a:prstGeom>
        </p:spPr>
      </p:pic>
      <p:pic>
        <p:nvPicPr>
          <p:cNvPr id="67" name="Picture 6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67" y="2443407"/>
            <a:ext cx="914400" cy="457200"/>
          </a:xfrm>
          <a:prstGeom prst="rect">
            <a:avLst/>
          </a:prstGeom>
        </p:spPr>
      </p:pic>
      <p:pic>
        <p:nvPicPr>
          <p:cNvPr id="69" name="Picture 6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190" y="2468523"/>
            <a:ext cx="914400" cy="457200"/>
          </a:xfrm>
          <a:prstGeom prst="rect">
            <a:avLst/>
          </a:prstGeom>
        </p:spPr>
      </p:pic>
      <p:pic>
        <p:nvPicPr>
          <p:cNvPr id="71" name="Picture 7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25948" y="4009149"/>
            <a:ext cx="914400" cy="457200"/>
          </a:xfrm>
          <a:prstGeom prst="rect">
            <a:avLst/>
          </a:prstGeom>
        </p:spPr>
      </p:pic>
      <p:pic>
        <p:nvPicPr>
          <p:cNvPr id="72" name="Picture 7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036151" y="4776352"/>
            <a:ext cx="914400" cy="457200"/>
          </a:xfrm>
          <a:prstGeom prst="rect">
            <a:avLst/>
          </a:prstGeom>
        </p:spPr>
      </p:pic>
      <p:pic>
        <p:nvPicPr>
          <p:cNvPr id="75" name="Picture 74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027857" y="5555856"/>
            <a:ext cx="914400" cy="457200"/>
          </a:xfrm>
          <a:prstGeom prst="rect">
            <a:avLst/>
          </a:prstGeom>
        </p:spPr>
      </p:pic>
      <p:pic>
        <p:nvPicPr>
          <p:cNvPr id="76" name="Picture 75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189933" y="4785575"/>
            <a:ext cx="914400" cy="457200"/>
          </a:xfrm>
          <a:prstGeom prst="rect">
            <a:avLst/>
          </a:prstGeom>
        </p:spPr>
      </p:pic>
      <p:pic>
        <p:nvPicPr>
          <p:cNvPr id="77" name="Picture 7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45863" y="3267582"/>
            <a:ext cx="914400" cy="457200"/>
          </a:xfrm>
          <a:prstGeom prst="rect">
            <a:avLst/>
          </a:prstGeom>
        </p:spPr>
      </p:pic>
      <p:pic>
        <p:nvPicPr>
          <p:cNvPr id="82" name="Picture 8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186351" y="3244702"/>
            <a:ext cx="914400" cy="457200"/>
          </a:xfrm>
          <a:prstGeom prst="rect">
            <a:avLst/>
          </a:prstGeom>
        </p:spPr>
      </p:pic>
      <p:pic>
        <p:nvPicPr>
          <p:cNvPr id="85" name="Picture 84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184302" y="5548280"/>
            <a:ext cx="914400" cy="457200"/>
          </a:xfrm>
          <a:prstGeom prst="rect">
            <a:avLst/>
          </a:prstGeom>
        </p:spPr>
      </p:pic>
      <p:pic>
        <p:nvPicPr>
          <p:cNvPr id="46" name="Picture 4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74" y="3270436"/>
            <a:ext cx="914400" cy="457200"/>
          </a:xfrm>
          <a:prstGeom prst="rect">
            <a:avLst/>
          </a:prstGeom>
        </p:spPr>
      </p:pic>
      <p:pic>
        <p:nvPicPr>
          <p:cNvPr id="47" name="Picture 4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28940" y="4012479"/>
            <a:ext cx="914400" cy="457200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024389" y="5553764"/>
            <a:ext cx="914400" cy="457200"/>
          </a:xfrm>
          <a:prstGeom prst="rect">
            <a:avLst/>
          </a:prstGeom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028942" y="4783241"/>
            <a:ext cx="914400" cy="457200"/>
          </a:xfrm>
          <a:prstGeom prst="rect">
            <a:avLst/>
          </a:prstGeom>
        </p:spPr>
      </p:pic>
      <p:pic>
        <p:nvPicPr>
          <p:cNvPr id="50" name="Picture 49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684123" y="4783481"/>
            <a:ext cx="914400" cy="457200"/>
          </a:xfrm>
          <a:prstGeom prst="rect">
            <a:avLst/>
          </a:prstGeom>
        </p:spPr>
      </p:pic>
      <p:pic>
        <p:nvPicPr>
          <p:cNvPr id="51" name="Picture 50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688673" y="4012779"/>
            <a:ext cx="914400" cy="45720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028307" y="2475236"/>
            <a:ext cx="914400" cy="457200"/>
          </a:xfrm>
          <a:prstGeom prst="rect">
            <a:avLst/>
          </a:prstGeom>
        </p:spPr>
      </p:pic>
      <p:pic>
        <p:nvPicPr>
          <p:cNvPr id="56" name="Picture 55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3279" y="4008221"/>
            <a:ext cx="914400" cy="457200"/>
          </a:xfrm>
          <a:prstGeom prst="rect">
            <a:avLst/>
          </a:prstGeom>
        </p:spPr>
      </p:pic>
      <p:sp>
        <p:nvSpPr>
          <p:cNvPr id="39" name="Text Placeholder 7"/>
          <p:cNvSpPr>
            <a:spLocks noGrp="1"/>
          </p:cNvSpPr>
          <p:nvPr>
            <p:ph type="body" sz="half" idx="15"/>
          </p:nvPr>
        </p:nvSpPr>
        <p:spPr>
          <a:xfrm>
            <a:off x="322847" y="3248437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half" idx="15"/>
          </p:nvPr>
        </p:nvSpPr>
        <p:spPr>
          <a:xfrm>
            <a:off x="322847" y="401361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half" idx="15"/>
          </p:nvPr>
        </p:nvSpPr>
        <p:spPr>
          <a:xfrm>
            <a:off x="322847" y="4778787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half" idx="15"/>
          </p:nvPr>
        </p:nvSpPr>
        <p:spPr>
          <a:xfrm>
            <a:off x="322847" y="554396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half" idx="15"/>
          </p:nvPr>
        </p:nvSpPr>
        <p:spPr>
          <a:xfrm>
            <a:off x="4599867" y="248326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2" name="Text Placeholder 7"/>
          <p:cNvSpPr>
            <a:spLocks noGrp="1"/>
          </p:cNvSpPr>
          <p:nvPr>
            <p:ph type="body" sz="half" idx="15"/>
          </p:nvPr>
        </p:nvSpPr>
        <p:spPr>
          <a:xfrm>
            <a:off x="4599867" y="3248437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3" name="Text Placeholder 7"/>
          <p:cNvSpPr>
            <a:spLocks noGrp="1"/>
          </p:cNvSpPr>
          <p:nvPr>
            <p:ph type="body" sz="half" idx="15"/>
          </p:nvPr>
        </p:nvSpPr>
        <p:spPr>
          <a:xfrm>
            <a:off x="4599867" y="401361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5" name="Text Placeholder 7"/>
          <p:cNvSpPr>
            <a:spLocks noGrp="1"/>
          </p:cNvSpPr>
          <p:nvPr>
            <p:ph type="body" sz="half" idx="15"/>
          </p:nvPr>
        </p:nvSpPr>
        <p:spPr>
          <a:xfrm>
            <a:off x="4599867" y="4778787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7" name="Text Placeholder 7"/>
          <p:cNvSpPr>
            <a:spLocks noGrp="1"/>
          </p:cNvSpPr>
          <p:nvPr>
            <p:ph type="body" sz="half" idx="15"/>
          </p:nvPr>
        </p:nvSpPr>
        <p:spPr>
          <a:xfrm>
            <a:off x="4599867" y="554396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0" name="Text Placeholder 7"/>
          <p:cNvSpPr>
            <a:spLocks noGrp="1"/>
          </p:cNvSpPr>
          <p:nvPr>
            <p:ph type="body" sz="half" idx="15"/>
          </p:nvPr>
        </p:nvSpPr>
        <p:spPr>
          <a:xfrm>
            <a:off x="8929765" y="248326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1" name="Text Placeholder 7"/>
          <p:cNvSpPr>
            <a:spLocks noGrp="1"/>
          </p:cNvSpPr>
          <p:nvPr>
            <p:ph type="body" sz="half" idx="15"/>
          </p:nvPr>
        </p:nvSpPr>
        <p:spPr>
          <a:xfrm>
            <a:off x="8929765" y="3248437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2" name="Text Placeholder 7"/>
          <p:cNvSpPr>
            <a:spLocks noGrp="1"/>
          </p:cNvSpPr>
          <p:nvPr>
            <p:ph type="body" sz="half" idx="15"/>
          </p:nvPr>
        </p:nvSpPr>
        <p:spPr>
          <a:xfrm>
            <a:off x="8929765" y="401361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3" name="Text Placeholder 7"/>
          <p:cNvSpPr>
            <a:spLocks noGrp="1"/>
          </p:cNvSpPr>
          <p:nvPr>
            <p:ph type="body" sz="half" idx="15"/>
          </p:nvPr>
        </p:nvSpPr>
        <p:spPr>
          <a:xfrm>
            <a:off x="8929765" y="4778787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4" name="Text Placeholder 7"/>
          <p:cNvSpPr>
            <a:spLocks noGrp="1"/>
          </p:cNvSpPr>
          <p:nvPr>
            <p:ph type="body" sz="half" idx="15"/>
          </p:nvPr>
        </p:nvSpPr>
        <p:spPr>
          <a:xfrm>
            <a:off x="8929765" y="554396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83" y="4108999"/>
            <a:ext cx="264160" cy="2641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" y="4099408"/>
            <a:ext cx="264160" cy="264160"/>
          </a:xfrm>
          <a:prstGeom prst="rect">
            <a:avLst/>
          </a:prstGeom>
        </p:spPr>
      </p:pic>
      <p:sp>
        <p:nvSpPr>
          <p:cNvPr id="78" name="5-Point Star 77"/>
          <p:cNvSpPr/>
          <p:nvPr/>
        </p:nvSpPr>
        <p:spPr>
          <a:xfrm>
            <a:off x="109800" y="3271930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/>
          <p:cNvSpPr/>
          <p:nvPr/>
        </p:nvSpPr>
        <p:spPr>
          <a:xfrm>
            <a:off x="109800" y="4723073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5-Point Star 82"/>
          <p:cNvSpPr/>
          <p:nvPr/>
        </p:nvSpPr>
        <p:spPr>
          <a:xfrm>
            <a:off x="4265595" y="2568489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/>
          <p:cNvSpPr/>
          <p:nvPr/>
        </p:nvSpPr>
        <p:spPr>
          <a:xfrm>
            <a:off x="4265595" y="3394341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/>
          <p:cNvSpPr/>
          <p:nvPr/>
        </p:nvSpPr>
        <p:spPr>
          <a:xfrm>
            <a:off x="4265595" y="4874436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/>
          <p:cNvSpPr/>
          <p:nvPr/>
        </p:nvSpPr>
        <p:spPr>
          <a:xfrm>
            <a:off x="8636238" y="2568489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/>
          <p:cNvSpPr/>
          <p:nvPr/>
        </p:nvSpPr>
        <p:spPr>
          <a:xfrm>
            <a:off x="8636238" y="3394341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5-Point Star 88"/>
          <p:cNvSpPr/>
          <p:nvPr/>
        </p:nvSpPr>
        <p:spPr>
          <a:xfrm>
            <a:off x="8620102" y="4785531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5-Point Star 89"/>
          <p:cNvSpPr/>
          <p:nvPr/>
        </p:nvSpPr>
        <p:spPr>
          <a:xfrm>
            <a:off x="8620102" y="5611383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2014 WSL Schedule</a:t>
            </a:r>
            <a:endParaRPr lang="en-US" sz="4800" b="1" dirty="0">
              <a:solidFill>
                <a:srgbClr val="BEFD6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16663" y="1728493"/>
            <a:ext cx="3300984" cy="576262"/>
          </a:xfrm>
        </p:spPr>
        <p:txBody>
          <a:bodyPr/>
          <a:lstStyle/>
          <a:p>
            <a:r>
              <a:rPr lang="en-US" sz="2800" dirty="0" smtClean="0"/>
              <a:t>Week 7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>
          <a:xfrm>
            <a:off x="416663" y="380524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57" y="3087523"/>
            <a:ext cx="9144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3" y="4572617"/>
            <a:ext cx="9144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843" y="2344976"/>
            <a:ext cx="9144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77257" y="2344976"/>
            <a:ext cx="9144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0843" y="3830070"/>
            <a:ext cx="9144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77257" y="5315165"/>
            <a:ext cx="9144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77257" y="3830070"/>
            <a:ext cx="9144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60843" y="3087523"/>
            <a:ext cx="914400" cy="4572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677257" y="4572617"/>
            <a:ext cx="9144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60843" y="5315165"/>
            <a:ext cx="914400" cy="457200"/>
          </a:xfrm>
          <a:prstGeom prst="rect">
            <a:avLst/>
          </a:prstGeom>
        </p:spPr>
      </p:pic>
      <p:pic>
        <p:nvPicPr>
          <p:cNvPr id="65" name="Picture 64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965162" y="4572617"/>
            <a:ext cx="914400" cy="457200"/>
          </a:xfrm>
          <a:prstGeom prst="rect">
            <a:avLst/>
          </a:prstGeom>
        </p:spPr>
      </p:pic>
      <p:pic>
        <p:nvPicPr>
          <p:cNvPr id="66" name="Picture 6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65162" y="5315165"/>
            <a:ext cx="914400" cy="457200"/>
          </a:xfrm>
          <a:prstGeom prst="rect">
            <a:avLst/>
          </a:prstGeom>
        </p:spPr>
      </p:pic>
      <p:pic>
        <p:nvPicPr>
          <p:cNvPr id="67" name="Picture 6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42365" y="3087523"/>
            <a:ext cx="914400" cy="457200"/>
          </a:xfrm>
          <a:prstGeom prst="rect">
            <a:avLst/>
          </a:prstGeom>
        </p:spPr>
      </p:pic>
      <p:pic>
        <p:nvPicPr>
          <p:cNvPr id="68" name="Picture 6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65" y="3830070"/>
            <a:ext cx="914400" cy="457200"/>
          </a:xfrm>
          <a:prstGeom prst="rect">
            <a:avLst/>
          </a:prstGeom>
        </p:spPr>
      </p:pic>
      <p:pic>
        <p:nvPicPr>
          <p:cNvPr id="69" name="Picture 6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65" y="2344976"/>
            <a:ext cx="914400" cy="457200"/>
          </a:xfrm>
          <a:prstGeom prst="rect">
            <a:avLst/>
          </a:prstGeom>
        </p:spPr>
      </p:pic>
      <p:pic>
        <p:nvPicPr>
          <p:cNvPr id="72" name="Picture 7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965162" y="3830070"/>
            <a:ext cx="914400" cy="457200"/>
          </a:xfrm>
          <a:prstGeom prst="rect">
            <a:avLst/>
          </a:prstGeom>
        </p:spPr>
      </p:pic>
      <p:pic>
        <p:nvPicPr>
          <p:cNvPr id="73" name="Picture 72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965162" y="3087523"/>
            <a:ext cx="914400" cy="457200"/>
          </a:xfrm>
          <a:prstGeom prst="rect">
            <a:avLst/>
          </a:prstGeom>
        </p:spPr>
      </p:pic>
      <p:pic>
        <p:nvPicPr>
          <p:cNvPr id="74" name="Picture 7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42365" y="4572617"/>
            <a:ext cx="914400" cy="457200"/>
          </a:xfrm>
          <a:prstGeom prst="rect">
            <a:avLst/>
          </a:prstGeom>
        </p:spPr>
      </p:pic>
      <p:pic>
        <p:nvPicPr>
          <p:cNvPr id="75" name="Picture 74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965162" y="2344976"/>
            <a:ext cx="914400" cy="457200"/>
          </a:xfrm>
          <a:prstGeom prst="rect">
            <a:avLst/>
          </a:prstGeom>
        </p:spPr>
      </p:pic>
      <p:pic>
        <p:nvPicPr>
          <p:cNvPr id="76" name="Picture 75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365" y="5315165"/>
            <a:ext cx="914400" cy="457200"/>
          </a:xfrm>
          <a:prstGeom prst="rect">
            <a:avLst/>
          </a:prstGeom>
        </p:spPr>
      </p:pic>
      <p:pic>
        <p:nvPicPr>
          <p:cNvPr id="77" name="Picture 76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126389" y="3830070"/>
            <a:ext cx="914400" cy="457200"/>
          </a:xfrm>
          <a:prstGeom prst="rect">
            <a:avLst/>
          </a:prstGeom>
        </p:spPr>
      </p:pic>
      <p:pic>
        <p:nvPicPr>
          <p:cNvPr id="78" name="Picture 7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389" y="3087523"/>
            <a:ext cx="914400" cy="457200"/>
          </a:xfrm>
          <a:prstGeom prst="rect">
            <a:avLst/>
          </a:prstGeom>
        </p:spPr>
      </p:pic>
      <p:pic>
        <p:nvPicPr>
          <p:cNvPr id="79" name="Picture 7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389" y="2344976"/>
            <a:ext cx="914400" cy="457200"/>
          </a:xfrm>
          <a:prstGeom prst="rect">
            <a:avLst/>
          </a:prstGeom>
        </p:spPr>
      </p:pic>
      <p:pic>
        <p:nvPicPr>
          <p:cNvPr id="80" name="Picture 7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00689" y="3087523"/>
            <a:ext cx="914400" cy="457200"/>
          </a:xfrm>
          <a:prstGeom prst="rect">
            <a:avLst/>
          </a:prstGeom>
        </p:spPr>
      </p:pic>
      <p:pic>
        <p:nvPicPr>
          <p:cNvPr id="81" name="Picture 8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00689" y="2344976"/>
            <a:ext cx="914400" cy="457200"/>
          </a:xfrm>
          <a:prstGeom prst="rect">
            <a:avLst/>
          </a:prstGeom>
        </p:spPr>
      </p:pic>
      <p:pic>
        <p:nvPicPr>
          <p:cNvPr id="82" name="Picture 8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00689" y="5962755"/>
            <a:ext cx="914400" cy="457200"/>
          </a:xfrm>
          <a:prstGeom prst="rect">
            <a:avLst/>
          </a:prstGeom>
        </p:spPr>
      </p:pic>
      <p:pic>
        <p:nvPicPr>
          <p:cNvPr id="83" name="Picture 8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00689" y="5315165"/>
            <a:ext cx="914400" cy="457200"/>
          </a:xfrm>
          <a:prstGeom prst="rect">
            <a:avLst/>
          </a:prstGeom>
        </p:spPr>
      </p:pic>
      <p:pic>
        <p:nvPicPr>
          <p:cNvPr id="85" name="Picture 84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1126389" y="5962755"/>
            <a:ext cx="914400" cy="457200"/>
          </a:xfrm>
          <a:prstGeom prst="rect">
            <a:avLst/>
          </a:prstGeom>
        </p:spPr>
      </p:pic>
      <p:pic>
        <p:nvPicPr>
          <p:cNvPr id="87" name="Picture 86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6389" y="5315165"/>
            <a:ext cx="914400" cy="457200"/>
          </a:xfrm>
          <a:prstGeom prst="rect">
            <a:avLst/>
          </a:prstGeom>
        </p:spPr>
      </p:pic>
      <p:pic>
        <p:nvPicPr>
          <p:cNvPr id="88" name="Picture 87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000689" y="3830070"/>
            <a:ext cx="9144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000689" y="4572617"/>
            <a:ext cx="914400" cy="457200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126389" y="4572617"/>
            <a:ext cx="914400" cy="457200"/>
          </a:xfrm>
          <a:prstGeom prst="rect">
            <a:avLst/>
          </a:prstGeom>
        </p:spPr>
      </p:pic>
      <p:sp>
        <p:nvSpPr>
          <p:cNvPr id="44" name="Text Placeholder 7"/>
          <p:cNvSpPr>
            <a:spLocks noGrp="1"/>
          </p:cNvSpPr>
          <p:nvPr>
            <p:ph type="body" sz="half" idx="15"/>
          </p:nvPr>
        </p:nvSpPr>
        <p:spPr>
          <a:xfrm>
            <a:off x="416663" y="306288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half" idx="15"/>
          </p:nvPr>
        </p:nvSpPr>
        <p:spPr>
          <a:xfrm>
            <a:off x="416663" y="454760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half" idx="15"/>
          </p:nvPr>
        </p:nvSpPr>
        <p:spPr>
          <a:xfrm>
            <a:off x="416663" y="232052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half" idx="15"/>
          </p:nvPr>
        </p:nvSpPr>
        <p:spPr>
          <a:xfrm>
            <a:off x="416663" y="528996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4683441" y="1728493"/>
            <a:ext cx="3300984" cy="576262"/>
          </a:xfrm>
        </p:spPr>
        <p:txBody>
          <a:bodyPr/>
          <a:lstStyle/>
          <a:p>
            <a:r>
              <a:rPr lang="en-US" sz="2800" dirty="0" smtClean="0"/>
              <a:t>Week 8</a:t>
            </a:r>
            <a:endParaRPr lang="en-US" sz="2800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half" idx="15"/>
          </p:nvPr>
        </p:nvSpPr>
        <p:spPr>
          <a:xfrm>
            <a:off x="4683441" y="380524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half" idx="15"/>
          </p:nvPr>
        </p:nvSpPr>
        <p:spPr>
          <a:xfrm>
            <a:off x="4683441" y="306288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51" name="Text Placeholder 7"/>
          <p:cNvSpPr>
            <a:spLocks noGrp="1"/>
          </p:cNvSpPr>
          <p:nvPr>
            <p:ph type="body" sz="half" idx="15"/>
          </p:nvPr>
        </p:nvSpPr>
        <p:spPr>
          <a:xfrm>
            <a:off x="4683441" y="454760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half" idx="15"/>
          </p:nvPr>
        </p:nvSpPr>
        <p:spPr>
          <a:xfrm>
            <a:off x="4683441" y="232052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half" idx="15"/>
          </p:nvPr>
        </p:nvSpPr>
        <p:spPr>
          <a:xfrm>
            <a:off x="4683441" y="528996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idx="1"/>
          </p:nvPr>
        </p:nvSpPr>
        <p:spPr>
          <a:xfrm>
            <a:off x="8850673" y="1728493"/>
            <a:ext cx="3300984" cy="576262"/>
          </a:xfrm>
        </p:spPr>
        <p:txBody>
          <a:bodyPr/>
          <a:lstStyle/>
          <a:p>
            <a:r>
              <a:rPr lang="en-US" sz="2800" dirty="0" smtClean="0"/>
              <a:t>Week 9</a:t>
            </a:r>
            <a:endParaRPr lang="en-US" sz="2800" dirty="0"/>
          </a:p>
        </p:txBody>
      </p:sp>
      <p:sp>
        <p:nvSpPr>
          <p:cNvPr id="57" name="Text Placeholder 7"/>
          <p:cNvSpPr>
            <a:spLocks noGrp="1"/>
          </p:cNvSpPr>
          <p:nvPr>
            <p:ph type="body" sz="half" idx="15"/>
          </p:nvPr>
        </p:nvSpPr>
        <p:spPr>
          <a:xfrm>
            <a:off x="8850673" y="380524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half" idx="15"/>
          </p:nvPr>
        </p:nvSpPr>
        <p:spPr>
          <a:xfrm>
            <a:off x="8850673" y="306288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half" idx="15"/>
          </p:nvPr>
        </p:nvSpPr>
        <p:spPr>
          <a:xfrm>
            <a:off x="8850673" y="454760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half" idx="15"/>
          </p:nvPr>
        </p:nvSpPr>
        <p:spPr>
          <a:xfrm>
            <a:off x="8850673" y="232052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half" idx="15"/>
          </p:nvPr>
        </p:nvSpPr>
        <p:spPr>
          <a:xfrm>
            <a:off x="8850673" y="528996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half" idx="15"/>
          </p:nvPr>
        </p:nvSpPr>
        <p:spPr>
          <a:xfrm>
            <a:off x="8850673" y="5912262"/>
            <a:ext cx="3300984" cy="59915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@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661" y="3184043"/>
            <a:ext cx="264160" cy="264160"/>
          </a:xfrm>
          <a:prstGeom prst="rect">
            <a:avLst/>
          </a:prstGeom>
        </p:spPr>
      </p:pic>
      <p:sp>
        <p:nvSpPr>
          <p:cNvPr id="55" name="5-Point Star 54"/>
          <p:cNvSpPr/>
          <p:nvPr/>
        </p:nvSpPr>
        <p:spPr>
          <a:xfrm>
            <a:off x="8629880" y="4745214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/>
          <p:cNvSpPr/>
          <p:nvPr/>
        </p:nvSpPr>
        <p:spPr>
          <a:xfrm>
            <a:off x="8629494" y="2500152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88060" y="2466525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/>
          <p:cNvSpPr/>
          <p:nvPr/>
        </p:nvSpPr>
        <p:spPr>
          <a:xfrm>
            <a:off x="88060" y="5402571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5-Point Star 70"/>
          <p:cNvSpPr/>
          <p:nvPr/>
        </p:nvSpPr>
        <p:spPr>
          <a:xfrm>
            <a:off x="8632765" y="5481321"/>
            <a:ext cx="220621" cy="20392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0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League Requirements</a:t>
            </a:r>
            <a:endParaRPr lang="en-US" sz="4800" b="1" dirty="0">
              <a:solidFill>
                <a:srgbClr val="BEFD6F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dirty="0" smtClean="0">
                <a:effectLst/>
              </a:rPr>
              <a:t>5 division games and 3 other games</a:t>
            </a:r>
          </a:p>
          <a:p>
            <a:pPr lvl="0"/>
            <a:r>
              <a:rPr lang="en-US" sz="2800" dirty="0" smtClean="0">
                <a:effectLst/>
              </a:rPr>
              <a:t>4 </a:t>
            </a:r>
            <a:r>
              <a:rPr lang="en-US" sz="2800" dirty="0">
                <a:effectLst/>
              </a:rPr>
              <a:t>home, 4 away, 1 bye (either 2 or 3 home division games)</a:t>
            </a:r>
          </a:p>
          <a:p>
            <a:pPr lvl="0"/>
            <a:r>
              <a:rPr lang="en-US" sz="2800" dirty="0" smtClean="0">
                <a:effectLst/>
              </a:rPr>
              <a:t>No </a:t>
            </a:r>
            <a:r>
              <a:rPr lang="en-US" sz="2800" dirty="0">
                <a:effectLst/>
              </a:rPr>
              <a:t>more than 1 back to back road </a:t>
            </a:r>
            <a:r>
              <a:rPr lang="en-US" sz="2800" dirty="0" smtClean="0">
                <a:effectLst/>
              </a:rPr>
              <a:t>trip </a:t>
            </a:r>
            <a:endParaRPr lang="en-US" sz="2800" dirty="0">
              <a:effectLst/>
            </a:endParaRPr>
          </a:p>
          <a:p>
            <a:pPr lvl="0"/>
            <a:r>
              <a:rPr lang="en-US" sz="2800" dirty="0">
                <a:effectLst/>
              </a:rPr>
              <a:t>Must not start or end the season with back-back road games</a:t>
            </a:r>
          </a:p>
          <a:p>
            <a:endParaRPr lang="en-US" dirty="0"/>
          </a:p>
        </p:txBody>
      </p:sp>
      <p:pic>
        <p:nvPicPr>
          <p:cNvPr id="6" name="Picture 2" descr="http://www.alacartedesign.net/wp-content/uploads/2013/07/WorldSoftball1-574x3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917" y="5799962"/>
            <a:ext cx="1553201" cy="9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98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Soft Constraints</a:t>
            </a:r>
            <a:endParaRPr lang="en-US" sz="4800" b="1" dirty="0">
              <a:solidFill>
                <a:srgbClr val="BEFD6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2800" dirty="0" smtClean="0">
                <a:effectLst/>
              </a:rPr>
              <a:t>Balanced traveling schedule </a:t>
            </a:r>
          </a:p>
          <a:p>
            <a:pPr lvl="0"/>
            <a:r>
              <a:rPr lang="en-US" sz="2800" dirty="0" smtClean="0">
                <a:effectLst/>
              </a:rPr>
              <a:t>Biggest revenue driving games in different weeks</a:t>
            </a:r>
          </a:p>
          <a:p>
            <a:pPr lvl="0"/>
            <a:r>
              <a:rPr lang="en-US" sz="2800" dirty="0" smtClean="0">
                <a:effectLst/>
              </a:rPr>
              <a:t>No bye games in weeks 1, 2, or 9</a:t>
            </a:r>
          </a:p>
          <a:p>
            <a:pPr lvl="0"/>
            <a:r>
              <a:rPr lang="en-US" sz="2800" dirty="0" smtClean="0">
                <a:effectLst/>
              </a:rPr>
              <a:t>Max 2 teams on bye per week</a:t>
            </a:r>
          </a:p>
          <a:p>
            <a:pPr lvl="0"/>
            <a:r>
              <a:rPr lang="en-US" sz="2800" dirty="0" smtClean="0">
                <a:effectLst/>
              </a:rPr>
              <a:t>Max travel per team is 4,000 miles per season</a:t>
            </a:r>
          </a:p>
          <a:p>
            <a:pPr lvl="0"/>
            <a:r>
              <a:rPr lang="en-US" sz="2800" dirty="0" smtClean="0">
                <a:effectLst/>
              </a:rPr>
              <a:t>Min travel per team is 2,000 miles per season</a:t>
            </a:r>
          </a:p>
          <a:p>
            <a:pPr lvl="0"/>
            <a:r>
              <a:rPr lang="en-US" sz="2800" dirty="0" smtClean="0">
                <a:effectLst/>
              </a:rPr>
              <a:t>No back to back away games</a:t>
            </a:r>
            <a:endParaRPr lang="en-US" sz="2800" dirty="0">
              <a:effectLst/>
            </a:endParaRPr>
          </a:p>
          <a:p>
            <a:pPr lvl="0"/>
            <a:endParaRPr lang="en-US" sz="2400" dirty="0" smtClean="0">
              <a:effectLst/>
            </a:endParaRPr>
          </a:p>
          <a:p>
            <a:endParaRPr lang="en-US" dirty="0"/>
          </a:p>
        </p:txBody>
      </p:sp>
      <p:pic>
        <p:nvPicPr>
          <p:cNvPr id="5" name="Picture 2" descr="http://www.alacartedesign.net/wp-content/uploads/2013/07/WorldSoftball1-574x3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917" y="5799962"/>
            <a:ext cx="1553201" cy="9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705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BEFD6F"/>
                </a:solidFill>
              </a:rPr>
              <a:t>Our Approach</a:t>
            </a:r>
            <a:endParaRPr lang="en-US" sz="4800" b="1" dirty="0">
              <a:solidFill>
                <a:srgbClr val="BEFD6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Address hard constraints</a:t>
            </a:r>
          </a:p>
          <a:p>
            <a:r>
              <a:rPr lang="en-US" sz="2800" dirty="0" smtClean="0"/>
              <a:t>Max TV revenues</a:t>
            </a:r>
          </a:p>
          <a:p>
            <a:r>
              <a:rPr lang="en-US" sz="2800" dirty="0" smtClean="0"/>
              <a:t>Bye weeks</a:t>
            </a:r>
          </a:p>
          <a:p>
            <a:r>
              <a:rPr lang="en-US" sz="2800" dirty="0" smtClean="0"/>
              <a:t>Balanced travel schedule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2" descr="http://www.alacartedesign.net/wp-content/uploads/2013/07/WorldSoftball1-574x3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917" y="5799962"/>
            <a:ext cx="1553201" cy="9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6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225</TotalTime>
  <Words>508</Words>
  <Application>Microsoft Macintosh PowerPoint</Application>
  <PresentationFormat>Custom</PresentationFormat>
  <Paragraphs>513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Slate</vt:lpstr>
      <vt:lpstr>Worldwide Softball League</vt:lpstr>
      <vt:lpstr>Agenda</vt:lpstr>
      <vt:lpstr>The League</vt:lpstr>
      <vt:lpstr>2014 WSL Schedule</vt:lpstr>
      <vt:lpstr>2014 WSL Schedule</vt:lpstr>
      <vt:lpstr>2014 WSL Schedule</vt:lpstr>
      <vt:lpstr>League Requirements</vt:lpstr>
      <vt:lpstr>Soft Constraints</vt:lpstr>
      <vt:lpstr>Our Approach</vt:lpstr>
      <vt:lpstr>Why is our schedule good?</vt:lpstr>
      <vt:lpstr>How far are they traveling?</vt:lpstr>
      <vt:lpstr>Shortcomings</vt:lpstr>
      <vt:lpstr>Conclusion</vt:lpstr>
      <vt:lpstr>Questions?</vt:lpstr>
      <vt:lpstr>Appendix (Declarations)</vt:lpstr>
      <vt:lpstr>Appendix (Hard Constraints)</vt:lpstr>
      <vt:lpstr>Appendix (Bye Weeks)</vt:lpstr>
      <vt:lpstr>Appendix (Divisions)</vt:lpstr>
      <vt:lpstr>Appendix (Soft &amp; Extras)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Worldwide Softball League</dc:title>
  <dc:creator>Cassandra M. Homan</dc:creator>
  <cp:lastModifiedBy>Zane Troyer</cp:lastModifiedBy>
  <cp:revision>36</cp:revision>
  <dcterms:created xsi:type="dcterms:W3CDTF">2014-12-02T18:06:46Z</dcterms:created>
  <dcterms:modified xsi:type="dcterms:W3CDTF">2014-12-03T14:49:59Z</dcterms:modified>
</cp:coreProperties>
</file>